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83" r:id="rId3"/>
    <p:sldId id="290" r:id="rId4"/>
    <p:sldId id="298" r:id="rId5"/>
    <p:sldId id="292" r:id="rId6"/>
    <p:sldId id="293" r:id="rId7"/>
    <p:sldId id="286" r:id="rId8"/>
    <p:sldId id="295" r:id="rId9"/>
    <p:sldId id="299" r:id="rId10"/>
    <p:sldId id="2147378176" r:id="rId11"/>
    <p:sldId id="2147378175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32611-E36D-401F-B1C3-253A68690E45}" type="datetimeFigureOut">
              <a:rPr lang="en-US" smtClean="0"/>
              <a:t>08/02/2024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55614-C970-44F8-BC74-A7FDB296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0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28898">
              <a:defRPr/>
            </a:pPr>
            <a:r>
              <a:rPr kumimoji="1" lang="en-US" altLang="ja-JP" b="0" dirty="0"/>
              <a:t>HR other department training direct  and paper for </a:t>
            </a:r>
            <a:r>
              <a:rPr kumimoji="1" lang="en-US" altLang="ja-JP" b="0" dirty="0" err="1"/>
              <a:t>evulation</a:t>
            </a:r>
            <a:r>
              <a:rPr kumimoji="1" lang="en-US" altLang="ja-JP" b="0" dirty="0"/>
              <a:t> . </a:t>
            </a:r>
          </a:p>
          <a:p>
            <a:pPr defTabSz="1328898">
              <a:defRPr/>
            </a:pPr>
            <a:r>
              <a:rPr kumimoji="1" lang="en-US" altLang="ja-JP" b="0" dirty="0"/>
              <a:t>For video training they need to make and edit about 20 hours </a:t>
            </a:r>
          </a:p>
          <a:p>
            <a:pPr defTabSz="1328898">
              <a:defRPr/>
            </a:pPr>
            <a:r>
              <a:rPr kumimoji="1" lang="en-US" altLang="ja-JP" b="0" dirty="0"/>
              <a:t>After </a:t>
            </a:r>
            <a:r>
              <a:rPr kumimoji="1" lang="en-US" altLang="ja-JP" b="0" dirty="0" err="1"/>
              <a:t>anaylatis</a:t>
            </a:r>
            <a:r>
              <a:rPr kumimoji="1" lang="en-US" altLang="ja-JP" b="0" dirty="0"/>
              <a:t> , we implement train online : learn by video, do exam one system , auto </a:t>
            </a:r>
            <a:r>
              <a:rPr kumimoji="1" lang="en-US" altLang="ja-JP" b="0" dirty="0" err="1"/>
              <a:t>evulations</a:t>
            </a:r>
            <a:r>
              <a:rPr kumimoji="1" lang="en-US" altLang="ja-JP" b="0" dirty="0"/>
              <a:t>…</a:t>
            </a:r>
          </a:p>
          <a:p>
            <a:pPr defTabSz="1328898">
              <a:defRPr/>
            </a:pPr>
            <a:r>
              <a:rPr kumimoji="1" lang="en-US" altLang="ja-JP" b="0" dirty="0"/>
              <a:t>About video training we using new </a:t>
            </a:r>
            <a:r>
              <a:rPr kumimoji="1" lang="en-US" altLang="ja-JP" b="0" dirty="0" err="1"/>
              <a:t>technogy</a:t>
            </a:r>
            <a:r>
              <a:rPr kumimoji="1" lang="en-US" altLang="ja-JP" b="0" dirty="0"/>
              <a:t> convert text for speech with many </a:t>
            </a:r>
            <a:r>
              <a:rPr kumimoji="1" lang="en-US" altLang="ja-JP" b="0" dirty="0" err="1"/>
              <a:t>fomat</a:t>
            </a:r>
            <a:r>
              <a:rPr kumimoji="1" lang="en-US" altLang="ja-JP" b="0" dirty="0"/>
              <a:t> : text or ppt ..</a:t>
            </a:r>
          </a:p>
          <a:p>
            <a:pPr defTabSz="1328898">
              <a:defRPr/>
            </a:pPr>
            <a:r>
              <a:rPr kumimoji="1" lang="en-US" altLang="ja-JP" b="0" dirty="0"/>
              <a:t>This activity help reduce more than 18k$</a:t>
            </a:r>
            <a:endParaRPr kumimoji="1" lang="ja-JP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28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3D9F5-3C90-4369-9CBE-C43D848BDAB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288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53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D1708-71CF-4C24-ACEE-3A16B842E7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060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BB1F787-3FDC-4D8F-B7F7-E6AD22345A4E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7245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478EC8C-69F4-488A-8580-65DC5C85D6A2}" type="slidenum">
              <a:rPr lang="ja-JP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199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65F1DC7-0344-46B6-8BC0-E22E92B4251F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4684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65F1DC7-0344-46B6-8BC0-E22E92B4251F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0603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65F1DC7-0344-46B6-8BC0-E22E92B4251F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8953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F133FCF-E0D7-4487-9193-7375CCA90AD0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1963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A67FC41-5E1A-4D7C-841E-1EEBDF51B774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5703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A67FC41-5E1A-4D7C-841E-1EEBDF51B774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8629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0634-345A-4EB4-96AB-AC345DDF2B7B}" type="datetimeFigureOut">
              <a:rPr lang="en-US" smtClean="0"/>
              <a:t>08/02/2024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F8057-D507-41AA-A31B-3E335FD58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4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0634-345A-4EB4-96AB-AC345DDF2B7B}" type="datetimeFigureOut">
              <a:rPr lang="en-US" smtClean="0"/>
              <a:t>08/02/2024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F8057-D507-41AA-A31B-3E335FD58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10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0634-345A-4EB4-96AB-AC345DDF2B7B}" type="datetimeFigureOut">
              <a:rPr lang="en-US" smtClean="0"/>
              <a:t>08/02/2024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F8057-D507-41AA-A31B-3E335FD58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05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 txBox="1">
            <a:spLocks noGrp="1"/>
          </p:cNvSpPr>
          <p:nvPr>
            <p:ph type="title"/>
          </p:nvPr>
        </p:nvSpPr>
        <p:spPr>
          <a:xfrm>
            <a:off x="957500" y="2060000"/>
            <a:ext cx="4670800" cy="6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900"/>
              <a:buNone/>
              <a:defRPr sz="5467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ubTitle" idx="1"/>
          </p:nvPr>
        </p:nvSpPr>
        <p:spPr>
          <a:xfrm>
            <a:off x="1599600" y="2994600"/>
            <a:ext cx="40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98" name="Google Shape;98;p9"/>
          <p:cNvSpPr/>
          <p:nvPr/>
        </p:nvSpPr>
        <p:spPr>
          <a:xfrm flipH="1">
            <a:off x="8509037" y="-366"/>
            <a:ext cx="3680561" cy="2110940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9"/>
          <p:cNvSpPr/>
          <p:nvPr/>
        </p:nvSpPr>
        <p:spPr>
          <a:xfrm rot="5400000">
            <a:off x="10012548" y="701557"/>
            <a:ext cx="2461600" cy="964000"/>
          </a:xfrm>
          <a:prstGeom prst="homePlate">
            <a:avLst>
              <a:gd name="adj" fmla="val 2760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9"/>
          <p:cNvSpPr/>
          <p:nvPr/>
        </p:nvSpPr>
        <p:spPr>
          <a:xfrm rot="3551567">
            <a:off x="8869021" y="-325731"/>
            <a:ext cx="2536224" cy="1433472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9"/>
          <p:cNvSpPr/>
          <p:nvPr/>
        </p:nvSpPr>
        <p:spPr>
          <a:xfrm rot="10800000" flipH="1">
            <a:off x="7" y="5255835"/>
            <a:ext cx="2793627" cy="1602151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9"/>
          <p:cNvSpPr/>
          <p:nvPr/>
        </p:nvSpPr>
        <p:spPr>
          <a:xfrm flipH="1">
            <a:off x="525699" y="5486400"/>
            <a:ext cx="703373" cy="803592"/>
          </a:xfrm>
          <a:custGeom>
            <a:avLst/>
            <a:gdLst/>
            <a:ahLst/>
            <a:cxnLst/>
            <a:rect l="l" t="t" r="r" b="b"/>
            <a:pathLst>
              <a:path w="7264" h="8299" extrusionOk="0">
                <a:moveTo>
                  <a:pt x="1" y="0"/>
                </a:moveTo>
                <a:lnTo>
                  <a:pt x="1" y="8299"/>
                </a:lnTo>
                <a:lnTo>
                  <a:pt x="7264" y="4191"/>
                </a:lnTo>
                <a:lnTo>
                  <a:pt x="1" y="0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7172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0634-345A-4EB4-96AB-AC345DDF2B7B}" type="datetimeFigureOut">
              <a:rPr lang="en-US" smtClean="0"/>
              <a:t>08/02/2024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F8057-D507-41AA-A31B-3E335FD58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52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0634-345A-4EB4-96AB-AC345DDF2B7B}" type="datetimeFigureOut">
              <a:rPr lang="en-US" smtClean="0"/>
              <a:t>08/02/2024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F8057-D507-41AA-A31B-3E335FD58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4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0634-345A-4EB4-96AB-AC345DDF2B7B}" type="datetimeFigureOut">
              <a:rPr lang="en-US" smtClean="0"/>
              <a:t>08/02/2024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F8057-D507-41AA-A31B-3E335FD58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12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0634-345A-4EB4-96AB-AC345DDF2B7B}" type="datetimeFigureOut">
              <a:rPr lang="en-US" smtClean="0"/>
              <a:t>08/02/2024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F8057-D507-41AA-A31B-3E335FD58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0634-345A-4EB4-96AB-AC345DDF2B7B}" type="datetimeFigureOut">
              <a:rPr lang="en-US" smtClean="0"/>
              <a:t>08/02/2024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F8057-D507-41AA-A31B-3E335FD58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6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0634-345A-4EB4-96AB-AC345DDF2B7B}" type="datetimeFigureOut">
              <a:rPr lang="en-US" smtClean="0"/>
              <a:t>08/02/2024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F8057-D507-41AA-A31B-3E335FD58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59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0634-345A-4EB4-96AB-AC345DDF2B7B}" type="datetimeFigureOut">
              <a:rPr lang="en-US" smtClean="0"/>
              <a:t>08/02/2024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F8057-D507-41AA-A31B-3E335FD58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7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0634-345A-4EB4-96AB-AC345DDF2B7B}" type="datetimeFigureOut">
              <a:rPr lang="en-US" smtClean="0"/>
              <a:t>08/02/2024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F8057-D507-41AA-A31B-3E335FD58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70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40634-345A-4EB4-96AB-AC345DDF2B7B}" type="datetimeFigureOut">
              <a:rPr lang="en-US" smtClean="0"/>
              <a:t>08/02/2024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F8057-D507-41AA-A31B-3E335FD58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9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5.em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16.png"/><Relationship Id="rId10" Type="http://schemas.openxmlformats.org/officeDocument/2006/relationships/image" Target="../media/image30.png"/><Relationship Id="rId4" Type="http://schemas.openxmlformats.org/officeDocument/2006/relationships/image" Target="../media/image25.wmf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1569743" y="1493061"/>
            <a:ext cx="4362163" cy="420776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defRPr/>
            </a:pPr>
            <a:endParaRPr lang="ja-JP" altLang="en-US" sz="110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613757" y="1315893"/>
            <a:ext cx="2305051" cy="40011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defRPr/>
            </a:pPr>
            <a:r>
              <a:rPr kumimoji="1" lang="en-US" altLang="ja-JP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ＭＳ Ｐゴシック" pitchFamily="34" charset="-128"/>
                <a:ea typeface="ＭＳ Ｐゴシック" panose="020B0600070205080204" pitchFamily="34" charset="-128"/>
              </a:rPr>
              <a:t>◆</a:t>
            </a:r>
            <a:r>
              <a:rPr kumimoji="1" lang="en-US" altLang="ja-JP" sz="2000" dirty="0">
                <a:solidFill>
                  <a:prstClr val="white"/>
                </a:solidFill>
                <a:latin typeface="ＭＳ Ｐゴシック" pitchFamily="34" charset="-128"/>
                <a:ea typeface="ＭＳ Ｐゴシック" panose="020B0600070205080204" pitchFamily="34" charset="-128"/>
              </a:rPr>
              <a:t>Before</a:t>
            </a:r>
          </a:p>
        </p:txBody>
      </p:sp>
      <p:sp>
        <p:nvSpPr>
          <p:cNvPr id="66" name="AutoShape 3"/>
          <p:cNvSpPr>
            <a:spLocks noChangeArrowheads="1"/>
          </p:cNvSpPr>
          <p:nvPr/>
        </p:nvSpPr>
        <p:spPr bwMode="auto">
          <a:xfrm>
            <a:off x="6038851" y="1507243"/>
            <a:ext cx="4576516" cy="4207761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defRPr/>
            </a:pPr>
            <a:endParaRPr lang="ja-JP" altLang="en-US" sz="110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</p:txBody>
      </p:sp>
      <p:sp>
        <p:nvSpPr>
          <p:cNvPr id="67" name="Text Box 5"/>
          <p:cNvSpPr txBox="1">
            <a:spLocks noChangeArrowheads="1"/>
          </p:cNvSpPr>
          <p:nvPr/>
        </p:nvSpPr>
        <p:spPr bwMode="auto">
          <a:xfrm>
            <a:off x="7143751" y="1315893"/>
            <a:ext cx="2305051" cy="40011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defRPr/>
            </a:pPr>
            <a:r>
              <a:rPr kumimoji="1" lang="en-US" altLang="ja-JP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ＭＳ Ｐゴシック" pitchFamily="34" charset="-128"/>
                <a:ea typeface="ＭＳ Ｐゴシック" panose="020B0600070205080204" pitchFamily="34" charset="-128"/>
              </a:rPr>
              <a:t>◆ </a:t>
            </a:r>
            <a:r>
              <a:rPr kumimoji="1" lang="en-US" altLang="ja-JP" sz="2000" dirty="0">
                <a:solidFill>
                  <a:prstClr val="white"/>
                </a:solidFill>
                <a:latin typeface="ＭＳ Ｐゴシック" pitchFamily="34" charset="-128"/>
                <a:ea typeface="ＭＳ Ｐゴシック" panose="020B0600070205080204" pitchFamily="34" charset="-128"/>
              </a:rPr>
              <a:t>After </a:t>
            </a:r>
            <a:endParaRPr kumimoji="1" lang="en-US" altLang="ja-JP" sz="2000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ＭＳ Ｐゴシック" pitchFamily="34" charset="-128"/>
              <a:ea typeface="ＭＳ Ｐゴシック" panose="020B0600070205080204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09251" y="913354"/>
            <a:ext cx="8915400" cy="321492"/>
            <a:chOff x="2132003" y="961572"/>
            <a:chExt cx="6882348" cy="274320"/>
          </a:xfrm>
        </p:grpSpPr>
        <p:sp>
          <p:nvSpPr>
            <p:cNvPr id="25" name="AutoShape 6"/>
            <p:cNvSpPr>
              <a:spLocks noChangeArrowheads="1"/>
            </p:cNvSpPr>
            <p:nvPr/>
          </p:nvSpPr>
          <p:spPr bwMode="auto">
            <a:xfrm>
              <a:off x="2132003" y="962132"/>
              <a:ext cx="2176468" cy="27376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kumimoji="1" lang="en-US" altLang="ja-JP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/>
                  <a:ea typeface="ＭＳ Ｐゴシック" panose="020B0600070205080204" pitchFamily="34" charset="-128"/>
                  <a:sym typeface="Wingdings" pitchFamily="2" charset="2"/>
                </a:rPr>
                <a:t>Developer: Nguyen Nhu Minh</a:t>
              </a:r>
            </a:p>
          </p:txBody>
        </p:sp>
        <p:sp>
          <p:nvSpPr>
            <p:cNvPr id="28" name="AutoShape 6"/>
            <p:cNvSpPr>
              <a:spLocks noChangeArrowheads="1"/>
            </p:cNvSpPr>
            <p:nvPr/>
          </p:nvSpPr>
          <p:spPr bwMode="auto">
            <a:xfrm>
              <a:off x="5779058" y="962132"/>
              <a:ext cx="932118" cy="27376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kumimoji="1" lang="en-US" altLang="ja-JP" dirty="0" err="1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/>
                  <a:ea typeface="ＭＳ Ｐゴシック" panose="020B0600070205080204" pitchFamily="34" charset="-128"/>
                  <a:sym typeface="Wingdings" pitchFamily="2" charset="2"/>
                </a:rPr>
                <a:t>Expn</a:t>
              </a:r>
              <a:r>
                <a:rPr kumimoji="1" lang="en-US" altLang="ja-JP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/>
                  <a:ea typeface="ＭＳ Ｐゴシック" panose="020B0600070205080204" pitchFamily="34" charset="-128"/>
                  <a:sym typeface="Wingdings" pitchFamily="2" charset="2"/>
                </a:rPr>
                <a:t>: 0</a:t>
              </a:r>
            </a:p>
          </p:txBody>
        </p:sp>
        <p:sp>
          <p:nvSpPr>
            <p:cNvPr id="33" name="AutoShape 6"/>
            <p:cNvSpPr>
              <a:spLocks noChangeArrowheads="1"/>
            </p:cNvSpPr>
            <p:nvPr/>
          </p:nvSpPr>
          <p:spPr bwMode="auto">
            <a:xfrm>
              <a:off x="6732620" y="961572"/>
              <a:ext cx="2281731" cy="273505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spcBef>
                  <a:spcPct val="20000"/>
                </a:spcBef>
                <a:defRPr/>
              </a:pPr>
              <a:r>
                <a:rPr lang="en-US" altLang="ja-JP" sz="1500" b="1" dirty="0">
                  <a:solidFill>
                    <a:srgbClr val="00CC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 Quality</a:t>
              </a:r>
            </a:p>
          </p:txBody>
        </p:sp>
      </p:grpSp>
      <p:sp>
        <p:nvSpPr>
          <p:cNvPr id="40" name="AutoShape 6">
            <a:extLst>
              <a:ext uri="{FF2B5EF4-FFF2-40B4-BE49-F238E27FC236}">
                <a16:creationId xmlns:a16="http://schemas.microsoft.com/office/drawing/2014/main" id="{EBCE3F76-00F8-4CFE-AC84-CD75B33A8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59" y="913354"/>
            <a:ext cx="1823915" cy="32149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ja-JP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/>
                <a:ea typeface="ＭＳ Ｐゴシック" panose="020B0600070205080204" pitchFamily="34" charset="-128"/>
                <a:sym typeface="Wingdings" pitchFamily="2" charset="2"/>
              </a:rPr>
              <a:t>Apply: Apr.2023</a:t>
            </a:r>
          </a:p>
        </p:txBody>
      </p:sp>
      <p:sp>
        <p:nvSpPr>
          <p:cNvPr id="42" name="Text Box 2">
            <a:extLst>
              <a:ext uri="{FF2B5EF4-FFF2-40B4-BE49-F238E27FC236}">
                <a16:creationId xmlns:a16="http://schemas.microsoft.com/office/drawing/2014/main" id="{C56CF688-0247-4393-B600-439F24E4C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686" y="9934"/>
            <a:ext cx="9147315" cy="424529"/>
          </a:xfrm>
          <a:prstGeom prst="rect">
            <a:avLst/>
          </a:prstGeom>
          <a:solidFill>
            <a:srgbClr val="000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0069" tIns="20035" rIns="40069" bIns="20035" anchor="ctr" anchorCtr="1"/>
          <a:lstStyle>
            <a:defPPr>
              <a:defRPr lang="en-US"/>
            </a:defPPr>
            <a:lvl1pPr>
              <a:lnSpc>
                <a:spcPct val="90000"/>
              </a:lnSpc>
              <a:defRPr sz="2000" b="1" cap="all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GB" altLang="ja-JP" sz="1600" dirty="0">
                <a:solidFill>
                  <a:prstClr val="white"/>
                </a:solidFill>
                <a:ea typeface="ＭＳ Ｐゴシック" panose="020B0600070205080204" pitchFamily="34" charset="-128"/>
                <a:cs typeface="Times New Roman" pitchFamily="18" charset="0"/>
              </a:rPr>
              <a:t>Edit weight check </a:t>
            </a:r>
            <a:r>
              <a:rPr lang="en-GB" altLang="ja-JP" sz="1600" dirty="0" err="1">
                <a:solidFill>
                  <a:prstClr val="white"/>
                </a:solidFill>
                <a:ea typeface="ＭＳ Ｐゴシック" panose="020B0600070205080204" pitchFamily="34" charset="-128"/>
                <a:cs typeface="Times New Roman" pitchFamily="18" charset="0"/>
              </a:rPr>
              <a:t>OleD</a:t>
            </a:r>
            <a:r>
              <a:rPr lang="en-GB" altLang="ja-JP" sz="1600" dirty="0">
                <a:solidFill>
                  <a:prstClr val="white"/>
                </a:solidFill>
                <a:ea typeface="ＭＳ Ｐゴシック" panose="020B0600070205080204" pitchFamily="34" charset="-128"/>
                <a:cs typeface="Times New Roman" pitchFamily="18" charset="0"/>
              </a:rPr>
              <a:t> TV</a:t>
            </a:r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08A65B3F-E5CA-49E9-BA5C-374584417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368" y="501728"/>
            <a:ext cx="9046488" cy="390641"/>
          </a:xfrm>
          <a:prstGeom prst="rect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2700000" scaled="1"/>
          </a:gra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en-GB" altLang="ja-JP" sz="1000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Make new function for weight check microwave scan serial product of supplier.</a:t>
            </a:r>
            <a:endParaRPr lang="en-US" altLang="ja-JP" sz="1000" dirty="0">
              <a:solidFill>
                <a:srgbClr val="0000FF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6066955" y="5787929"/>
            <a:ext cx="4552951" cy="94752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>
            <a:lvl1pPr marL="2857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457189">
              <a:buFont typeface="Wingdings" panose="05000000000000000000" pitchFamily="2" charset="2"/>
              <a:buChar char="q"/>
              <a:defRPr/>
            </a:pPr>
            <a:r>
              <a:rPr lang="en-GB" sz="1200" b="0" dirty="0">
                <a:solidFill>
                  <a:prstClr val="black"/>
                </a:solidFill>
                <a:latin typeface="Calibri"/>
              </a:rPr>
              <a:t>Easy manage operation and history</a:t>
            </a:r>
            <a:endParaRPr lang="en-US" sz="1200" b="0" dirty="0">
              <a:solidFill>
                <a:prstClr val="black"/>
              </a:solidFill>
              <a:latin typeface="Calibri"/>
            </a:endParaRPr>
          </a:p>
          <a:p>
            <a:pPr defTabSz="457189">
              <a:buFont typeface="Wingdings" panose="05000000000000000000" pitchFamily="2" charset="2"/>
              <a:buChar char="q"/>
              <a:defRPr/>
            </a:pPr>
            <a:r>
              <a:rPr lang="en-US" sz="1200" b="0" dirty="0">
                <a:solidFill>
                  <a:prstClr val="black"/>
                </a:solidFill>
                <a:latin typeface="Calibri"/>
              </a:rPr>
              <a:t>Reduce time to trace history.</a:t>
            </a:r>
          </a:p>
          <a:p>
            <a:pPr defTabSz="457189">
              <a:buFont typeface="Wingdings" panose="05000000000000000000" pitchFamily="2" charset="2"/>
              <a:buChar char="q"/>
              <a:defRPr/>
            </a:pPr>
            <a:r>
              <a:rPr lang="en-GB" altLang="ja-JP" sz="1200" b="0" dirty="0">
                <a:solidFill>
                  <a:prstClr val="black"/>
                </a:solidFill>
                <a:latin typeface="Calibri"/>
              </a:rPr>
              <a:t>Check function traceability and function PLC, Shipping of checker machine.</a:t>
            </a:r>
            <a:endParaRPr lang="en-US" altLang="ja-JP" sz="1200" dirty="0">
              <a:solidFill>
                <a:srgbClr val="000000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AutoShape 6">
            <a:extLst>
              <a:ext uri="{FF2B5EF4-FFF2-40B4-BE49-F238E27FC236}">
                <a16:creationId xmlns:a16="http://schemas.microsoft.com/office/drawing/2014/main" id="{3F473890-381A-44AB-A550-68C6E32A6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5" y="5787929"/>
            <a:ext cx="4343399" cy="94752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pPr marL="285744" indent="-285744" defTabSz="457189"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Not time for manual control Serial label.</a:t>
            </a:r>
          </a:p>
          <a:p>
            <a:pPr marL="285744" indent="-285744" eaLnBrk="0" hangingPunct="0"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Not trace history.</a:t>
            </a:r>
            <a:endParaRPr lang="en-US" altLang="ja-JP" sz="1200" dirty="0">
              <a:solidFill>
                <a:srgbClr val="000000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285744" indent="-285744" eaLnBrk="0" hangingPunct="0">
              <a:buFont typeface="Wingdings" panose="05000000000000000000" pitchFamily="2" charset="2"/>
              <a:buChar char="q"/>
              <a:defRPr/>
            </a:pPr>
            <a:r>
              <a:rPr lang="en-US" altLang="ja-JP" sz="1200" dirty="0">
                <a:solidFill>
                  <a:prstClr val="black"/>
                </a:solidFill>
                <a:latin typeface="Calibri"/>
              </a:rPr>
              <a:t>Easy make mistake. </a:t>
            </a:r>
          </a:p>
          <a:p>
            <a:pPr marL="285744" indent="-285744" eaLnBrk="0" hangingPunct="0"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cs typeface="Arial" panose="020B0604020202020204" pitchFamily="34" charset="0"/>
              </a:rPr>
              <a:t>Not Ensure quality.</a:t>
            </a:r>
          </a:p>
        </p:txBody>
      </p:sp>
      <p:sp>
        <p:nvSpPr>
          <p:cNvPr id="43" name="Rectangle 59">
            <a:extLst>
              <a:ext uri="{FF2B5EF4-FFF2-40B4-BE49-F238E27FC236}">
                <a16:creationId xmlns:a16="http://schemas.microsoft.com/office/drawing/2014/main" id="{01F715B9-3734-440E-A34F-114077103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3059" y="76202"/>
            <a:ext cx="871331" cy="271155"/>
          </a:xfrm>
          <a:prstGeom prst="rect">
            <a:avLst/>
          </a:prstGeom>
          <a:solidFill>
            <a:srgbClr val="000099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vi-VN" sz="1400" b="1" dirty="0">
                <a:solidFill>
                  <a:srgbClr val="FFFFFF"/>
                </a:solidFill>
              </a:rPr>
              <a:t>1/5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BE0D06-24C2-417E-9AA2-12BBFBE7B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32" y="1789629"/>
            <a:ext cx="3762401" cy="3575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80967F-9B0A-4C09-97A0-77B6C2002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095" y="1788928"/>
            <a:ext cx="4136163" cy="37242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304FE0-F97D-41F4-AD44-D99CD0B0F0C8}"/>
              </a:ext>
            </a:extLst>
          </p:cNvPr>
          <p:cNvSpPr/>
          <p:nvPr/>
        </p:nvSpPr>
        <p:spPr>
          <a:xfrm>
            <a:off x="8339667" y="2531533"/>
            <a:ext cx="1862666" cy="115993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xplosion: 8 Points 15">
            <a:extLst>
              <a:ext uri="{FF2B5EF4-FFF2-40B4-BE49-F238E27FC236}">
                <a16:creationId xmlns:a16="http://schemas.microsoft.com/office/drawing/2014/main" id="{F6B3EE85-34B9-4492-BB69-5D738B2482D0}"/>
              </a:ext>
            </a:extLst>
          </p:cNvPr>
          <p:cNvSpPr/>
          <p:nvPr/>
        </p:nvSpPr>
        <p:spPr>
          <a:xfrm>
            <a:off x="9448802" y="2796627"/>
            <a:ext cx="1332271" cy="995738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2060"/>
                </a:solidFill>
              </a:rPr>
              <a:t>New functions</a:t>
            </a:r>
          </a:p>
        </p:txBody>
      </p:sp>
    </p:spTree>
    <p:extLst>
      <p:ext uri="{BB962C8B-B14F-4D97-AF65-F5344CB8AC3E}">
        <p14:creationId xmlns:p14="http://schemas.microsoft.com/office/powerpoint/2010/main" val="3974541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FDD7A-0AF7-4634-8B81-9BAC7666A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CD0F18-9108-4FCC-9605-8F0094B7D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94" y="504825"/>
            <a:ext cx="50043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99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warehouse system&#10;&#10;Description automatically generated">
            <a:extLst>
              <a:ext uri="{FF2B5EF4-FFF2-40B4-BE49-F238E27FC236}">
                <a16:creationId xmlns:a16="http://schemas.microsoft.com/office/drawing/2014/main" id="{9A18C663-E30E-FBDD-069B-559A4E5D2C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6A16B58-7A5D-7518-CDA3-6C7D87C9578B}"/>
              </a:ext>
            </a:extLst>
          </p:cNvPr>
          <p:cNvSpPr/>
          <p:nvPr/>
        </p:nvSpPr>
        <p:spPr>
          <a:xfrm>
            <a:off x="2073898" y="0"/>
            <a:ext cx="5137608" cy="2903455"/>
          </a:xfrm>
          <a:prstGeom prst="rect">
            <a:avLst/>
          </a:prstGeom>
          <a:noFill/>
          <a:ln w="444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B4B3BC-2596-31A4-CD4A-1FB4475DB08A}"/>
              </a:ext>
            </a:extLst>
          </p:cNvPr>
          <p:cNvSpPr/>
          <p:nvPr/>
        </p:nvSpPr>
        <p:spPr>
          <a:xfrm>
            <a:off x="3629320" y="1154782"/>
            <a:ext cx="1706252" cy="59388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RECEIVING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B7A79C-CD11-3F9B-63D9-E6F818B42AC0}"/>
              </a:ext>
            </a:extLst>
          </p:cNvPr>
          <p:cNvSpPr/>
          <p:nvPr/>
        </p:nvSpPr>
        <p:spPr>
          <a:xfrm>
            <a:off x="5401561" y="2903455"/>
            <a:ext cx="1809945" cy="1649691"/>
          </a:xfrm>
          <a:prstGeom prst="rect">
            <a:avLst/>
          </a:prstGeom>
          <a:noFill/>
          <a:ln w="444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B65FB1-F3F0-3979-7C52-3A8F12AD24FB}"/>
              </a:ext>
            </a:extLst>
          </p:cNvPr>
          <p:cNvSpPr/>
          <p:nvPr/>
        </p:nvSpPr>
        <p:spPr>
          <a:xfrm>
            <a:off x="3629320" y="2262909"/>
            <a:ext cx="1706252" cy="445882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GO-LIVE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56CB1B-2831-AC1F-5506-54A9CD18071A}"/>
              </a:ext>
            </a:extLst>
          </p:cNvPr>
          <p:cNvSpPr/>
          <p:nvPr/>
        </p:nvSpPr>
        <p:spPr>
          <a:xfrm>
            <a:off x="7508593" y="4330205"/>
            <a:ext cx="1706252" cy="4458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TESTING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0FC882-9537-1F6E-4282-6AB25D887304}"/>
              </a:ext>
            </a:extLst>
          </p:cNvPr>
          <p:cNvSpPr/>
          <p:nvPr/>
        </p:nvSpPr>
        <p:spPr>
          <a:xfrm>
            <a:off x="7804157" y="5808023"/>
            <a:ext cx="1977152" cy="44588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FF"/>
                </a:solidFill>
              </a:rPr>
              <a:t>DEVELOPING</a:t>
            </a:r>
          </a:p>
        </p:txBody>
      </p:sp>
    </p:spTree>
    <p:extLst>
      <p:ext uri="{BB962C8B-B14F-4D97-AF65-F5344CB8AC3E}">
        <p14:creationId xmlns:p14="http://schemas.microsoft.com/office/powerpoint/2010/main" val="149228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tangle 247">
            <a:extLst>
              <a:ext uri="{FF2B5EF4-FFF2-40B4-BE49-F238E27FC236}">
                <a16:creationId xmlns:a16="http://schemas.microsoft.com/office/drawing/2014/main" id="{5DB81FAB-8124-4B01-A19B-82AC5E735F3C}"/>
              </a:ext>
            </a:extLst>
          </p:cNvPr>
          <p:cNvSpPr/>
          <p:nvPr/>
        </p:nvSpPr>
        <p:spPr>
          <a:xfrm>
            <a:off x="440458" y="2134218"/>
            <a:ext cx="4505733" cy="60837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989B0A4E-22D3-4831-80E5-5DD9762F2CE7}"/>
              </a:ext>
            </a:extLst>
          </p:cNvPr>
          <p:cNvSpPr/>
          <p:nvPr/>
        </p:nvSpPr>
        <p:spPr>
          <a:xfrm>
            <a:off x="11055961" y="553229"/>
            <a:ext cx="1024233" cy="235080"/>
          </a:xfrm>
          <a:prstGeom prst="rect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41FD52D3-E14D-4603-BFD1-400BE7B8A0E3}"/>
              </a:ext>
            </a:extLst>
          </p:cNvPr>
          <p:cNvSpPr/>
          <p:nvPr/>
        </p:nvSpPr>
        <p:spPr>
          <a:xfrm>
            <a:off x="3326758" y="2255857"/>
            <a:ext cx="1575647" cy="388415"/>
          </a:xfrm>
          <a:prstGeom prst="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AA8204-593A-4E60-B587-32E3EF6D4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9"/>
            <a:ext cx="12192000" cy="4616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SWMS - </a:t>
            </a:r>
            <a:r>
              <a:rPr kumimoji="1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 CONCEPT </a:t>
            </a:r>
            <a:r>
              <a:rPr kumimoji="1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 &amp; KITTING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237820F-1534-4B21-842B-854BD6002CE2}"/>
              </a:ext>
            </a:extLst>
          </p:cNvPr>
          <p:cNvSpPr/>
          <p:nvPr/>
        </p:nvSpPr>
        <p:spPr>
          <a:xfrm>
            <a:off x="412193" y="794430"/>
            <a:ext cx="11742554" cy="2036656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95C390E-4E76-49B7-AEE9-188793858BAE}"/>
              </a:ext>
            </a:extLst>
          </p:cNvPr>
          <p:cNvSpPr/>
          <p:nvPr/>
        </p:nvSpPr>
        <p:spPr>
          <a:xfrm rot="16200000">
            <a:off x="-827595" y="1659278"/>
            <a:ext cx="2036658" cy="30696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CONCEPT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BCD39900-7006-427C-B99E-557E96D5A052}"/>
              </a:ext>
            </a:extLst>
          </p:cNvPr>
          <p:cNvSpPr/>
          <p:nvPr/>
        </p:nvSpPr>
        <p:spPr>
          <a:xfrm>
            <a:off x="412194" y="2938017"/>
            <a:ext cx="10612540" cy="1574727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F092563C-2EF9-4EC1-820D-BA7D1BC7B190}"/>
              </a:ext>
            </a:extLst>
          </p:cNvPr>
          <p:cNvSpPr/>
          <p:nvPr/>
        </p:nvSpPr>
        <p:spPr>
          <a:xfrm rot="16200000">
            <a:off x="-596630" y="3571900"/>
            <a:ext cx="1574727" cy="306960"/>
          </a:xfrm>
          <a:prstGeom prst="flowChartProcess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QUALITY ISSUE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3B5CA172-FFD6-49F7-881C-C3C361D8073D}"/>
              </a:ext>
            </a:extLst>
          </p:cNvPr>
          <p:cNvSpPr/>
          <p:nvPr/>
        </p:nvSpPr>
        <p:spPr>
          <a:xfrm>
            <a:off x="412193" y="4619672"/>
            <a:ext cx="11742553" cy="2142281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6BC41E4-FEB5-467C-B393-2730BFB156C9}"/>
              </a:ext>
            </a:extLst>
          </p:cNvPr>
          <p:cNvSpPr/>
          <p:nvPr/>
        </p:nvSpPr>
        <p:spPr>
          <a:xfrm rot="16200000">
            <a:off x="-880407" y="5537331"/>
            <a:ext cx="2142281" cy="306960"/>
          </a:xfrm>
          <a:prstGeom prst="flowChartProcess">
            <a:avLst/>
          </a:prstGeom>
          <a:solidFill>
            <a:srgbClr val="00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CHANGE CONCEPT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630FD75-652F-47CA-9E74-DD7DA46AC184}"/>
              </a:ext>
            </a:extLst>
          </p:cNvPr>
          <p:cNvSpPr/>
          <p:nvPr/>
        </p:nvSpPr>
        <p:spPr>
          <a:xfrm rot="10800000">
            <a:off x="106650" y="2694984"/>
            <a:ext cx="168165" cy="316654"/>
          </a:xfrm>
          <a:prstGeom prst="triangl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185A12CB-409C-4600-AB93-585DA11DF7A0}"/>
              </a:ext>
            </a:extLst>
          </p:cNvPr>
          <p:cNvSpPr/>
          <p:nvPr/>
        </p:nvSpPr>
        <p:spPr>
          <a:xfrm rot="10800000">
            <a:off x="106651" y="4434157"/>
            <a:ext cx="168165" cy="316654"/>
          </a:xfrm>
          <a:prstGeom prst="triangle">
            <a:avLst/>
          </a:prstGeom>
          <a:solidFill>
            <a:srgbClr val="66FF3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F4BC53-929C-4DFF-930F-C4B8C674923E}"/>
              </a:ext>
            </a:extLst>
          </p:cNvPr>
          <p:cNvGrpSpPr/>
          <p:nvPr/>
        </p:nvGrpSpPr>
        <p:grpSpPr>
          <a:xfrm>
            <a:off x="4876560" y="3353674"/>
            <a:ext cx="1184290" cy="967266"/>
            <a:chOff x="5732980" y="2596793"/>
            <a:chExt cx="2116476" cy="172862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850A316-1466-48A3-BF10-70AA3D152DCD}"/>
                </a:ext>
              </a:extLst>
            </p:cNvPr>
            <p:cNvSpPr/>
            <p:nvPr/>
          </p:nvSpPr>
          <p:spPr>
            <a:xfrm>
              <a:off x="5732980" y="3637052"/>
              <a:ext cx="2116476" cy="688368"/>
            </a:xfrm>
            <a:custGeom>
              <a:avLst/>
              <a:gdLst>
                <a:gd name="connsiteX0" fmla="*/ 595901 w 2116476"/>
                <a:gd name="connsiteY0" fmla="*/ 0 h 688368"/>
                <a:gd name="connsiteX1" fmla="*/ 2116476 w 2116476"/>
                <a:gd name="connsiteY1" fmla="*/ 0 h 688368"/>
                <a:gd name="connsiteX2" fmla="*/ 1304818 w 2116476"/>
                <a:gd name="connsiteY2" fmla="*/ 688368 h 688368"/>
                <a:gd name="connsiteX3" fmla="*/ 0 w 2116476"/>
                <a:gd name="connsiteY3" fmla="*/ 688368 h 688368"/>
                <a:gd name="connsiteX4" fmla="*/ 595901 w 2116476"/>
                <a:gd name="connsiteY4" fmla="*/ 0 h 68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6476" h="688368">
                  <a:moveTo>
                    <a:pt x="595901" y="0"/>
                  </a:moveTo>
                  <a:lnTo>
                    <a:pt x="2116476" y="0"/>
                  </a:lnTo>
                  <a:lnTo>
                    <a:pt x="1304818" y="688368"/>
                  </a:lnTo>
                  <a:lnTo>
                    <a:pt x="0" y="688368"/>
                  </a:lnTo>
                  <a:lnTo>
                    <a:pt x="595901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25037DA-0F67-4A16-B6F7-C52568BA496A}"/>
                </a:ext>
              </a:extLst>
            </p:cNvPr>
            <p:cNvGrpSpPr/>
            <p:nvPr/>
          </p:nvGrpSpPr>
          <p:grpSpPr>
            <a:xfrm>
              <a:off x="5933355" y="2596793"/>
              <a:ext cx="1119884" cy="1664413"/>
              <a:chOff x="3996655" y="2352744"/>
              <a:chExt cx="1119884" cy="1664413"/>
            </a:xfrm>
          </p:grpSpPr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86F5A264-DF70-4B09-94A8-E50054CC5A61}"/>
                  </a:ext>
                </a:extLst>
              </p:cNvPr>
              <p:cNvSpPr/>
              <p:nvPr/>
            </p:nvSpPr>
            <p:spPr>
              <a:xfrm>
                <a:off x="4407623" y="2928097"/>
                <a:ext cx="708916" cy="708916"/>
              </a:xfrm>
              <a:prstGeom prst="cube">
                <a:avLst/>
              </a:prstGeom>
              <a:solidFill>
                <a:srgbClr val="66FF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B35C2F05-4FA3-42DC-956B-7DF8E9D6A8C5}"/>
                  </a:ext>
                </a:extLst>
              </p:cNvPr>
              <p:cNvSpPr/>
              <p:nvPr/>
            </p:nvSpPr>
            <p:spPr>
              <a:xfrm>
                <a:off x="4202139" y="3113032"/>
                <a:ext cx="708916" cy="708916"/>
              </a:xfrm>
              <a:prstGeom prst="cube">
                <a:avLst/>
              </a:prstGeom>
              <a:solidFill>
                <a:srgbClr val="66FF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20E9F912-4F98-4727-BC83-8B1DB16F2FE7}"/>
                  </a:ext>
                </a:extLst>
              </p:cNvPr>
              <p:cNvSpPr/>
              <p:nvPr/>
            </p:nvSpPr>
            <p:spPr>
              <a:xfrm>
                <a:off x="3996655" y="3308241"/>
                <a:ext cx="708916" cy="708916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F0BDA8EB-0FAC-440E-8639-68F1C43ADE07}"/>
                  </a:ext>
                </a:extLst>
              </p:cNvPr>
              <p:cNvSpPr/>
              <p:nvPr/>
            </p:nvSpPr>
            <p:spPr>
              <a:xfrm>
                <a:off x="4407623" y="2352744"/>
                <a:ext cx="708916" cy="708916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044AEAD9-127F-4BD8-A467-83B122205FB7}"/>
                  </a:ext>
                </a:extLst>
              </p:cNvPr>
              <p:cNvSpPr/>
              <p:nvPr/>
            </p:nvSpPr>
            <p:spPr>
              <a:xfrm>
                <a:off x="4202139" y="2537679"/>
                <a:ext cx="708916" cy="708916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40C5B020-CFF7-48BB-93DE-F5DD8449F183}"/>
                  </a:ext>
                </a:extLst>
              </p:cNvPr>
              <p:cNvSpPr/>
              <p:nvPr/>
            </p:nvSpPr>
            <p:spPr>
              <a:xfrm>
                <a:off x="3996655" y="2732888"/>
                <a:ext cx="708916" cy="708916"/>
              </a:xfrm>
              <a:prstGeom prst="cub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D7489F6-AB75-4A2B-B1B6-9FB5DDDF01BF}"/>
                </a:ext>
              </a:extLst>
            </p:cNvPr>
            <p:cNvGrpSpPr/>
            <p:nvPr/>
          </p:nvGrpSpPr>
          <p:grpSpPr>
            <a:xfrm>
              <a:off x="6493297" y="2601969"/>
              <a:ext cx="1119884" cy="1664413"/>
              <a:chOff x="4613107" y="2352744"/>
              <a:chExt cx="1119884" cy="1664413"/>
            </a:xfrm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0E00FA63-CE15-412B-985D-9C9E94E6C0F7}"/>
                  </a:ext>
                </a:extLst>
              </p:cNvPr>
              <p:cNvSpPr/>
              <p:nvPr/>
            </p:nvSpPr>
            <p:spPr>
              <a:xfrm>
                <a:off x="5024075" y="2928097"/>
                <a:ext cx="708916" cy="708916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D3C4B65A-AF80-4875-AF75-B69AD6A54DF3}"/>
                  </a:ext>
                </a:extLst>
              </p:cNvPr>
              <p:cNvSpPr/>
              <p:nvPr/>
            </p:nvSpPr>
            <p:spPr>
              <a:xfrm>
                <a:off x="4818591" y="3113032"/>
                <a:ext cx="708916" cy="708916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C4A6A19B-0D02-4240-9D47-764C3CFFDA7A}"/>
                  </a:ext>
                </a:extLst>
              </p:cNvPr>
              <p:cNvSpPr/>
              <p:nvPr/>
            </p:nvSpPr>
            <p:spPr>
              <a:xfrm>
                <a:off x="4613107" y="3308241"/>
                <a:ext cx="708916" cy="708916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D9893763-02B5-42FF-A574-A09456339212}"/>
                  </a:ext>
                </a:extLst>
              </p:cNvPr>
              <p:cNvSpPr/>
              <p:nvPr/>
            </p:nvSpPr>
            <p:spPr>
              <a:xfrm>
                <a:off x="5024075" y="2352744"/>
                <a:ext cx="708916" cy="708916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8B485D81-F231-4D9A-834D-5C5C85BB6C89}"/>
                  </a:ext>
                </a:extLst>
              </p:cNvPr>
              <p:cNvSpPr/>
              <p:nvPr/>
            </p:nvSpPr>
            <p:spPr>
              <a:xfrm>
                <a:off x="4818591" y="2537679"/>
                <a:ext cx="708916" cy="708916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CD941068-F07B-42FB-B8E1-8EC63E29CBE5}"/>
                  </a:ext>
                </a:extLst>
              </p:cNvPr>
              <p:cNvSpPr/>
              <p:nvPr/>
            </p:nvSpPr>
            <p:spPr>
              <a:xfrm>
                <a:off x="4613107" y="2732888"/>
                <a:ext cx="708916" cy="708916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7F0DD9-39A6-4F10-B743-7CCEDC599CC6}"/>
              </a:ext>
            </a:extLst>
          </p:cNvPr>
          <p:cNvGrpSpPr/>
          <p:nvPr/>
        </p:nvGrpSpPr>
        <p:grpSpPr>
          <a:xfrm>
            <a:off x="3215603" y="3353674"/>
            <a:ext cx="1184290" cy="961518"/>
            <a:chOff x="534256" y="2951251"/>
            <a:chExt cx="2116476" cy="171835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83D68-51B3-4101-8D25-10217F219F96}"/>
                </a:ext>
              </a:extLst>
            </p:cNvPr>
            <p:cNvSpPr/>
            <p:nvPr/>
          </p:nvSpPr>
          <p:spPr>
            <a:xfrm>
              <a:off x="534256" y="3981236"/>
              <a:ext cx="2116476" cy="688368"/>
            </a:xfrm>
            <a:custGeom>
              <a:avLst/>
              <a:gdLst>
                <a:gd name="connsiteX0" fmla="*/ 595901 w 2116476"/>
                <a:gd name="connsiteY0" fmla="*/ 0 h 688368"/>
                <a:gd name="connsiteX1" fmla="*/ 2116476 w 2116476"/>
                <a:gd name="connsiteY1" fmla="*/ 0 h 688368"/>
                <a:gd name="connsiteX2" fmla="*/ 1304818 w 2116476"/>
                <a:gd name="connsiteY2" fmla="*/ 688368 h 688368"/>
                <a:gd name="connsiteX3" fmla="*/ 0 w 2116476"/>
                <a:gd name="connsiteY3" fmla="*/ 688368 h 688368"/>
                <a:gd name="connsiteX4" fmla="*/ 595901 w 2116476"/>
                <a:gd name="connsiteY4" fmla="*/ 0 h 68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6476" h="688368">
                  <a:moveTo>
                    <a:pt x="595901" y="0"/>
                  </a:moveTo>
                  <a:lnTo>
                    <a:pt x="2116476" y="0"/>
                  </a:lnTo>
                  <a:lnTo>
                    <a:pt x="1304818" y="688368"/>
                  </a:lnTo>
                  <a:lnTo>
                    <a:pt x="0" y="688368"/>
                  </a:lnTo>
                  <a:lnTo>
                    <a:pt x="595901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3F20BC5-C642-4A6E-AB04-6975D2C9A346}"/>
                </a:ext>
              </a:extLst>
            </p:cNvPr>
            <p:cNvGrpSpPr/>
            <p:nvPr/>
          </p:nvGrpSpPr>
          <p:grpSpPr>
            <a:xfrm>
              <a:off x="688372" y="2951251"/>
              <a:ext cx="1125022" cy="1679823"/>
              <a:chOff x="2928147" y="3190127"/>
              <a:chExt cx="1125022" cy="1679823"/>
            </a:xfrm>
          </p:grpSpPr>
          <p:sp>
            <p:nvSpPr>
              <p:cNvPr id="32" name="Cube 31">
                <a:extLst>
                  <a:ext uri="{FF2B5EF4-FFF2-40B4-BE49-F238E27FC236}">
                    <a16:creationId xmlns:a16="http://schemas.microsoft.com/office/drawing/2014/main" id="{F8510DB6-1F11-4BF6-A05E-CB40E4546C10}"/>
                  </a:ext>
                </a:extLst>
              </p:cNvPr>
              <p:cNvSpPr/>
              <p:nvPr/>
            </p:nvSpPr>
            <p:spPr>
              <a:xfrm>
                <a:off x="3339115" y="3780890"/>
                <a:ext cx="708916" cy="708916"/>
              </a:xfrm>
              <a:prstGeom prst="cub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Cube 32">
                <a:extLst>
                  <a:ext uri="{FF2B5EF4-FFF2-40B4-BE49-F238E27FC236}">
                    <a16:creationId xmlns:a16="http://schemas.microsoft.com/office/drawing/2014/main" id="{6F978754-3B2C-4EBA-AFA4-4254BBB5A429}"/>
                  </a:ext>
                </a:extLst>
              </p:cNvPr>
              <p:cNvSpPr/>
              <p:nvPr/>
            </p:nvSpPr>
            <p:spPr>
              <a:xfrm>
                <a:off x="3133631" y="3965825"/>
                <a:ext cx="708916" cy="708916"/>
              </a:xfrm>
              <a:prstGeom prst="cub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9F36D624-060E-449E-BC8E-7555677FB61A}"/>
                  </a:ext>
                </a:extLst>
              </p:cNvPr>
              <p:cNvSpPr/>
              <p:nvPr/>
            </p:nvSpPr>
            <p:spPr>
              <a:xfrm>
                <a:off x="2928147" y="4161034"/>
                <a:ext cx="708916" cy="708916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20CA8E22-66F2-4D34-87AA-27E788A3685E}"/>
                  </a:ext>
                </a:extLst>
              </p:cNvPr>
              <p:cNvSpPr/>
              <p:nvPr/>
            </p:nvSpPr>
            <p:spPr>
              <a:xfrm>
                <a:off x="3344253" y="3190127"/>
                <a:ext cx="708916" cy="708916"/>
              </a:xfrm>
              <a:prstGeom prst="cub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Cube 35">
                <a:extLst>
                  <a:ext uri="{FF2B5EF4-FFF2-40B4-BE49-F238E27FC236}">
                    <a16:creationId xmlns:a16="http://schemas.microsoft.com/office/drawing/2014/main" id="{05C75227-6918-4638-8C83-C1F6742B7115}"/>
                  </a:ext>
                </a:extLst>
              </p:cNvPr>
              <p:cNvSpPr/>
              <p:nvPr/>
            </p:nvSpPr>
            <p:spPr>
              <a:xfrm>
                <a:off x="3143909" y="3390472"/>
                <a:ext cx="708916" cy="708916"/>
              </a:xfrm>
              <a:prstGeom prst="cub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Cube 36">
                <a:extLst>
                  <a:ext uri="{FF2B5EF4-FFF2-40B4-BE49-F238E27FC236}">
                    <a16:creationId xmlns:a16="http://schemas.microsoft.com/office/drawing/2014/main" id="{224998F3-7059-4344-A537-B60464DF94CC}"/>
                  </a:ext>
                </a:extLst>
              </p:cNvPr>
              <p:cNvSpPr/>
              <p:nvPr/>
            </p:nvSpPr>
            <p:spPr>
              <a:xfrm>
                <a:off x="2938425" y="3585681"/>
                <a:ext cx="708916" cy="708916"/>
              </a:xfrm>
              <a:prstGeom prst="cub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55E055-8981-4787-A949-C48083EFDF6E}"/>
              </a:ext>
            </a:extLst>
          </p:cNvPr>
          <p:cNvCxnSpPr>
            <a:cxnSpLocks/>
            <a:stCxn id="45" idx="6"/>
            <a:endCxn id="42" idx="2"/>
          </p:cNvCxnSpPr>
          <p:nvPr/>
        </p:nvCxnSpPr>
        <p:spPr>
          <a:xfrm flipV="1">
            <a:off x="3631490" y="3779906"/>
            <a:ext cx="1308341" cy="33916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498F2E2A-5010-49BC-9C4C-D39426497DE3}"/>
              </a:ext>
            </a:extLst>
          </p:cNvPr>
          <p:cNvSpPr/>
          <p:nvPr/>
        </p:nvSpPr>
        <p:spPr>
          <a:xfrm>
            <a:off x="4939831" y="3523466"/>
            <a:ext cx="512879" cy="5128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F6A6313-29DC-4E8A-B956-CA798D4E69C6}"/>
              </a:ext>
            </a:extLst>
          </p:cNvPr>
          <p:cNvSpPr/>
          <p:nvPr/>
        </p:nvSpPr>
        <p:spPr>
          <a:xfrm>
            <a:off x="3118611" y="3862632"/>
            <a:ext cx="512879" cy="5128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F71761F-2889-4849-9D55-AC7428614371}"/>
              </a:ext>
            </a:extLst>
          </p:cNvPr>
          <p:cNvSpPr/>
          <p:nvPr/>
        </p:nvSpPr>
        <p:spPr>
          <a:xfrm>
            <a:off x="4081772" y="2924325"/>
            <a:ext cx="27089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MIXING PART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980EEE4C-CBCE-4422-A33F-0E1B7257AD59}"/>
              </a:ext>
            </a:extLst>
          </p:cNvPr>
          <p:cNvSpPr/>
          <p:nvPr/>
        </p:nvSpPr>
        <p:spPr>
          <a:xfrm>
            <a:off x="11268023" y="2769884"/>
            <a:ext cx="657978" cy="1960937"/>
          </a:xfrm>
          <a:prstGeom prst="downArrow">
            <a:avLst>
              <a:gd name="adj1" fmla="val 36103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9FDEDC8-BC13-4310-B09C-94E66F9F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6594" y="3225797"/>
            <a:ext cx="1324677" cy="89680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D51E4DCF-A1F5-448C-8125-564434E129D6}"/>
              </a:ext>
            </a:extLst>
          </p:cNvPr>
          <p:cNvGrpSpPr/>
          <p:nvPr/>
        </p:nvGrpSpPr>
        <p:grpSpPr>
          <a:xfrm>
            <a:off x="7079724" y="3959411"/>
            <a:ext cx="511659" cy="505910"/>
            <a:chOff x="2928147" y="3965825"/>
            <a:chExt cx="914400" cy="904125"/>
          </a:xfrm>
        </p:grpSpPr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0636A7E7-2CCB-49D2-AC05-37BC9BCDC047}"/>
                </a:ext>
              </a:extLst>
            </p:cNvPr>
            <p:cNvSpPr/>
            <p:nvPr/>
          </p:nvSpPr>
          <p:spPr>
            <a:xfrm>
              <a:off x="3133631" y="3965825"/>
              <a:ext cx="708916" cy="708916"/>
            </a:xfrm>
            <a:prstGeom prst="cub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02E80A23-D9A5-4543-B5B6-A8652CA51F8D}"/>
                </a:ext>
              </a:extLst>
            </p:cNvPr>
            <p:cNvSpPr/>
            <p:nvPr/>
          </p:nvSpPr>
          <p:spPr>
            <a:xfrm>
              <a:off x="2928147" y="4161034"/>
              <a:ext cx="708916" cy="708916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8" name="二等辺三角形 7172">
            <a:extLst>
              <a:ext uri="{FF2B5EF4-FFF2-40B4-BE49-F238E27FC236}">
                <a16:creationId xmlns:a16="http://schemas.microsoft.com/office/drawing/2014/main" id="{D7A44F13-4062-454F-B8A6-73DEB5149F51}"/>
              </a:ext>
            </a:extLst>
          </p:cNvPr>
          <p:cNvSpPr>
            <a:spLocks noChangeArrowheads="1"/>
          </p:cNvSpPr>
          <p:nvPr/>
        </p:nvSpPr>
        <p:spPr bwMode="auto">
          <a:xfrm rot="5618225" flipH="1">
            <a:off x="8031501" y="3480618"/>
            <a:ext cx="199985" cy="1377087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45F9E4-173E-4DEB-87B7-A427B5535D67}"/>
              </a:ext>
            </a:extLst>
          </p:cNvPr>
          <p:cNvSpPr txBox="1"/>
          <p:nvPr/>
        </p:nvSpPr>
        <p:spPr>
          <a:xfrm>
            <a:off x="7659526" y="3855154"/>
            <a:ext cx="1205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Eye check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overlook</a:t>
            </a:r>
          </a:p>
        </p:txBody>
      </p:sp>
      <p:grpSp>
        <p:nvGrpSpPr>
          <p:cNvPr id="60" name="Group 810">
            <a:extLst>
              <a:ext uri="{FF2B5EF4-FFF2-40B4-BE49-F238E27FC236}">
                <a16:creationId xmlns:a16="http://schemas.microsoft.com/office/drawing/2014/main" id="{C32A382B-7D9F-41E5-911A-492BD88A7D8C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9115817" y="3767591"/>
            <a:ext cx="665870" cy="682424"/>
            <a:chOff x="2396" y="2242"/>
            <a:chExt cx="885" cy="907"/>
          </a:xfrm>
        </p:grpSpPr>
        <p:sp>
          <p:nvSpPr>
            <p:cNvPr id="61" name="AutoShape 811">
              <a:extLst>
                <a:ext uri="{FF2B5EF4-FFF2-40B4-BE49-F238E27FC236}">
                  <a16:creationId xmlns:a16="http://schemas.microsoft.com/office/drawing/2014/main" id="{EB4E6EC8-2CE1-410F-8738-57395F6BDF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AutoShape 812">
              <a:extLst>
                <a:ext uri="{FF2B5EF4-FFF2-40B4-BE49-F238E27FC236}">
                  <a16:creationId xmlns:a16="http://schemas.microsoft.com/office/drawing/2014/main" id="{F26C2C08-3F21-4EDC-B5E0-78CFDA6D37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3" name="Group 813">
              <a:extLst>
                <a:ext uri="{FF2B5EF4-FFF2-40B4-BE49-F238E27FC236}">
                  <a16:creationId xmlns:a16="http://schemas.microsoft.com/office/drawing/2014/main" id="{E656F71A-4B3B-4A94-828F-76F6D1D646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4" name="Freeform 814">
                <a:extLst>
                  <a:ext uri="{FF2B5EF4-FFF2-40B4-BE49-F238E27FC236}">
                    <a16:creationId xmlns:a16="http://schemas.microsoft.com/office/drawing/2014/main" id="{FE4E8A43-0C87-4FFE-A847-330723EA9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 815">
                <a:extLst>
                  <a:ext uri="{FF2B5EF4-FFF2-40B4-BE49-F238E27FC236}">
                    <a16:creationId xmlns:a16="http://schemas.microsoft.com/office/drawing/2014/main" id="{480D2BC0-A161-4BA4-806A-BC8BA3CA2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4" name="AutoShape 816">
              <a:extLst>
                <a:ext uri="{FF2B5EF4-FFF2-40B4-BE49-F238E27FC236}">
                  <a16:creationId xmlns:a16="http://schemas.microsoft.com/office/drawing/2014/main" id="{21B9FDAC-CE19-4207-A3E2-4BE6097CD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AutoShape 817">
              <a:extLst>
                <a:ext uri="{FF2B5EF4-FFF2-40B4-BE49-F238E27FC236}">
                  <a16:creationId xmlns:a16="http://schemas.microsoft.com/office/drawing/2014/main" id="{1569E32F-0BA4-4619-B098-A62CE8325B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AutoShape 818">
              <a:extLst>
                <a:ext uri="{FF2B5EF4-FFF2-40B4-BE49-F238E27FC236}">
                  <a16:creationId xmlns:a16="http://schemas.microsoft.com/office/drawing/2014/main" id="{2C32FE05-4EA6-4907-9F57-B6F5FC0FF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Oval 819">
              <a:extLst>
                <a:ext uri="{FF2B5EF4-FFF2-40B4-BE49-F238E27FC236}">
                  <a16:creationId xmlns:a16="http://schemas.microsoft.com/office/drawing/2014/main" id="{F58D784C-1FE5-4FEF-8584-B004AA2823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AutoShape 820">
              <a:extLst>
                <a:ext uri="{FF2B5EF4-FFF2-40B4-BE49-F238E27FC236}">
                  <a16:creationId xmlns:a16="http://schemas.microsoft.com/office/drawing/2014/main" id="{A5A790D8-5659-4A29-98BA-F4B24371AA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AutoShape 821">
              <a:extLst>
                <a:ext uri="{FF2B5EF4-FFF2-40B4-BE49-F238E27FC236}">
                  <a16:creationId xmlns:a16="http://schemas.microsoft.com/office/drawing/2014/main" id="{721275BD-2C3F-467E-8D69-B861F43AEF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0" name="AutoShape 822">
              <a:extLst>
                <a:ext uri="{FF2B5EF4-FFF2-40B4-BE49-F238E27FC236}">
                  <a16:creationId xmlns:a16="http://schemas.microsoft.com/office/drawing/2014/main" id="{508492F1-2C82-4C15-877D-3ED2D23D63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1" name="AutoShape 823">
              <a:extLst>
                <a:ext uri="{FF2B5EF4-FFF2-40B4-BE49-F238E27FC236}">
                  <a16:creationId xmlns:a16="http://schemas.microsoft.com/office/drawing/2014/main" id="{F82505FD-435D-418E-9D3A-0783FBB442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2" name="AutoShape 824">
              <a:extLst>
                <a:ext uri="{FF2B5EF4-FFF2-40B4-BE49-F238E27FC236}">
                  <a16:creationId xmlns:a16="http://schemas.microsoft.com/office/drawing/2014/main" id="{22EDE47A-F985-47E4-988F-F2DCF58E04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3" name="AutoShape 825">
              <a:extLst>
                <a:ext uri="{FF2B5EF4-FFF2-40B4-BE49-F238E27FC236}">
                  <a16:creationId xmlns:a16="http://schemas.microsoft.com/office/drawing/2014/main" id="{63EE49F7-C286-4CE1-9D32-DB99C8926D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AutoShape 826">
              <a:extLst>
                <a:ext uri="{FF2B5EF4-FFF2-40B4-BE49-F238E27FC236}">
                  <a16:creationId xmlns:a16="http://schemas.microsoft.com/office/drawing/2014/main" id="{766BE14F-5744-4519-A1AD-92EF63FA14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5" name="AutoShape 827">
              <a:extLst>
                <a:ext uri="{FF2B5EF4-FFF2-40B4-BE49-F238E27FC236}">
                  <a16:creationId xmlns:a16="http://schemas.microsoft.com/office/drawing/2014/main" id="{158423E7-F949-4E5A-B7C1-12FE4EBD62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6" name="AutoShape 828">
              <a:extLst>
                <a:ext uri="{FF2B5EF4-FFF2-40B4-BE49-F238E27FC236}">
                  <a16:creationId xmlns:a16="http://schemas.microsoft.com/office/drawing/2014/main" id="{CA571CBE-B7D2-42EB-B74F-CF86443F87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7" name="AutoShape 829">
              <a:extLst>
                <a:ext uri="{FF2B5EF4-FFF2-40B4-BE49-F238E27FC236}">
                  <a16:creationId xmlns:a16="http://schemas.microsoft.com/office/drawing/2014/main" id="{E2530CEC-F3D4-498D-82C3-E6C2E38E65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AutoShape 830">
              <a:extLst>
                <a:ext uri="{FF2B5EF4-FFF2-40B4-BE49-F238E27FC236}">
                  <a16:creationId xmlns:a16="http://schemas.microsoft.com/office/drawing/2014/main" id="{D3EEBDCE-7C6C-4789-822D-CE35AE821A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9" name="AutoShape 831">
              <a:extLst>
                <a:ext uri="{FF2B5EF4-FFF2-40B4-BE49-F238E27FC236}">
                  <a16:creationId xmlns:a16="http://schemas.microsoft.com/office/drawing/2014/main" id="{AC7DBE25-E58E-4AA6-A97E-07894CABEA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0" name="AutoShape 832">
              <a:extLst>
                <a:ext uri="{FF2B5EF4-FFF2-40B4-BE49-F238E27FC236}">
                  <a16:creationId xmlns:a16="http://schemas.microsoft.com/office/drawing/2014/main" id="{C43892BB-1D1A-4DF6-A3A8-26AC25D930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1" name="AutoShape 833">
              <a:extLst>
                <a:ext uri="{FF2B5EF4-FFF2-40B4-BE49-F238E27FC236}">
                  <a16:creationId xmlns:a16="http://schemas.microsoft.com/office/drawing/2014/main" id="{CB6BCA89-18F9-4757-AE1D-DBE21C038C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2" name="AutoShape 834">
              <a:extLst>
                <a:ext uri="{FF2B5EF4-FFF2-40B4-BE49-F238E27FC236}">
                  <a16:creationId xmlns:a16="http://schemas.microsoft.com/office/drawing/2014/main" id="{D1323FF1-DA59-474A-857C-2D2AD8DDF8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3" name="AutoShape 835">
              <a:extLst>
                <a:ext uri="{FF2B5EF4-FFF2-40B4-BE49-F238E27FC236}">
                  <a16:creationId xmlns:a16="http://schemas.microsoft.com/office/drawing/2014/main" id="{0B494174-C398-4E49-9401-8F4BFB46F6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4" name="AutoShape 836">
              <a:extLst>
                <a:ext uri="{FF2B5EF4-FFF2-40B4-BE49-F238E27FC236}">
                  <a16:creationId xmlns:a16="http://schemas.microsoft.com/office/drawing/2014/main" id="{0E6A95D1-06BF-4299-86B2-D81C30DBC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AutoShape 837">
              <a:extLst>
                <a:ext uri="{FF2B5EF4-FFF2-40B4-BE49-F238E27FC236}">
                  <a16:creationId xmlns:a16="http://schemas.microsoft.com/office/drawing/2014/main" id="{FBEF3217-8B48-4D3E-8785-701A3C0B41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AutoShape 838">
              <a:extLst>
                <a:ext uri="{FF2B5EF4-FFF2-40B4-BE49-F238E27FC236}">
                  <a16:creationId xmlns:a16="http://schemas.microsoft.com/office/drawing/2014/main" id="{C05A4C52-E185-4DB4-A8F3-69951E15AE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AutoShape 839">
              <a:extLst>
                <a:ext uri="{FF2B5EF4-FFF2-40B4-BE49-F238E27FC236}">
                  <a16:creationId xmlns:a16="http://schemas.microsoft.com/office/drawing/2014/main" id="{0CE155D9-9350-44E4-8267-189AC1D959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8" name="AutoShape 840">
              <a:extLst>
                <a:ext uri="{FF2B5EF4-FFF2-40B4-BE49-F238E27FC236}">
                  <a16:creationId xmlns:a16="http://schemas.microsoft.com/office/drawing/2014/main" id="{36919A93-6ACD-42FE-8ED3-80E3BD7534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9" name="AutoShape 841">
              <a:extLst>
                <a:ext uri="{FF2B5EF4-FFF2-40B4-BE49-F238E27FC236}">
                  <a16:creationId xmlns:a16="http://schemas.microsoft.com/office/drawing/2014/main" id="{CE51372D-DB2C-4C0B-BDFC-A419AE0350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" name="AutoShape 842">
              <a:extLst>
                <a:ext uri="{FF2B5EF4-FFF2-40B4-BE49-F238E27FC236}">
                  <a16:creationId xmlns:a16="http://schemas.microsoft.com/office/drawing/2014/main" id="{B132E3B6-ACA1-4640-AE1F-4D0F71A4D4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1" name="AutoShape 843">
              <a:extLst>
                <a:ext uri="{FF2B5EF4-FFF2-40B4-BE49-F238E27FC236}">
                  <a16:creationId xmlns:a16="http://schemas.microsoft.com/office/drawing/2014/main" id="{65C19497-B0FF-4AB6-99BC-845411E187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" name="AutoShape 844">
              <a:extLst>
                <a:ext uri="{FF2B5EF4-FFF2-40B4-BE49-F238E27FC236}">
                  <a16:creationId xmlns:a16="http://schemas.microsoft.com/office/drawing/2014/main" id="{AC0050EE-F1FD-445A-AA7B-63EEE007CB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3" name="AutoShape 845">
              <a:extLst>
                <a:ext uri="{FF2B5EF4-FFF2-40B4-BE49-F238E27FC236}">
                  <a16:creationId xmlns:a16="http://schemas.microsoft.com/office/drawing/2014/main" id="{8B3A1630-B3C7-44FA-B62F-7971932B41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6" name="二等辺三角形 7172">
            <a:extLst>
              <a:ext uri="{FF2B5EF4-FFF2-40B4-BE49-F238E27FC236}">
                <a16:creationId xmlns:a16="http://schemas.microsoft.com/office/drawing/2014/main" id="{06B563EA-7A15-4D41-9022-D0CDBEE1228C}"/>
              </a:ext>
            </a:extLst>
          </p:cNvPr>
          <p:cNvSpPr>
            <a:spLocks noChangeArrowheads="1"/>
          </p:cNvSpPr>
          <p:nvPr/>
        </p:nvSpPr>
        <p:spPr bwMode="auto">
          <a:xfrm rot="15235169" flipH="1">
            <a:off x="10070194" y="2820572"/>
            <a:ext cx="160820" cy="1495070"/>
          </a:xfrm>
          <a:prstGeom prst="triangle">
            <a:avLst>
              <a:gd name="adj" fmla="val 92281"/>
            </a:avLst>
          </a:prstGeom>
          <a:solidFill>
            <a:srgbClr val="00B0F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7" name="Donut 22">
            <a:extLst>
              <a:ext uri="{FF2B5EF4-FFF2-40B4-BE49-F238E27FC236}">
                <a16:creationId xmlns:a16="http://schemas.microsoft.com/office/drawing/2014/main" id="{B666F21E-0866-4245-8A11-94C1F45AC00B}"/>
              </a:ext>
            </a:extLst>
          </p:cNvPr>
          <p:cNvSpPr>
            <a:spLocks noChangeAspect="1"/>
          </p:cNvSpPr>
          <p:nvPr/>
        </p:nvSpPr>
        <p:spPr>
          <a:xfrm>
            <a:off x="8692713" y="4034827"/>
            <a:ext cx="369654" cy="189337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97B2D5B-63AC-40E1-B12B-FF3038B67C38}"/>
              </a:ext>
            </a:extLst>
          </p:cNvPr>
          <p:cNvSpPr/>
          <p:nvPr/>
        </p:nvSpPr>
        <p:spPr>
          <a:xfrm>
            <a:off x="7839276" y="3222765"/>
            <a:ext cx="980914" cy="599683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464C58FA-A018-4A04-96A4-C9F2B8C0B9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86" y="3241648"/>
            <a:ext cx="195359" cy="201168"/>
          </a:xfrm>
          <a:prstGeom prst="rect">
            <a:avLst/>
          </a:prstGeom>
          <a:ln w="28575">
            <a:noFill/>
          </a:ln>
        </p:spPr>
      </p:pic>
      <p:sp>
        <p:nvSpPr>
          <p:cNvPr id="99" name="二等辺三角形 7172">
            <a:extLst>
              <a:ext uri="{FF2B5EF4-FFF2-40B4-BE49-F238E27FC236}">
                <a16:creationId xmlns:a16="http://schemas.microsoft.com/office/drawing/2014/main" id="{5D27FEBC-537F-464F-B49F-9633E475C253}"/>
              </a:ext>
            </a:extLst>
          </p:cNvPr>
          <p:cNvSpPr>
            <a:spLocks noChangeArrowheads="1"/>
          </p:cNvSpPr>
          <p:nvPr/>
        </p:nvSpPr>
        <p:spPr bwMode="auto">
          <a:xfrm rot="7928392" flipH="1">
            <a:off x="8990563" y="3198067"/>
            <a:ext cx="169875" cy="906139"/>
          </a:xfrm>
          <a:prstGeom prst="triangle">
            <a:avLst>
              <a:gd name="adj" fmla="val 92281"/>
            </a:avLst>
          </a:prstGeom>
          <a:solidFill>
            <a:srgbClr val="00B0F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8D60C52-DC3C-486E-B13B-D9D399027D29}"/>
              </a:ext>
            </a:extLst>
          </p:cNvPr>
          <p:cNvSpPr txBox="1"/>
          <p:nvPr/>
        </p:nvSpPr>
        <p:spPr>
          <a:xfrm>
            <a:off x="7700995" y="3307872"/>
            <a:ext cx="120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card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Kitting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1FE11DB-6B28-4F59-AFF8-0B9EA92A16FA}"/>
              </a:ext>
            </a:extLst>
          </p:cNvPr>
          <p:cNvGrpSpPr/>
          <p:nvPr/>
        </p:nvGrpSpPr>
        <p:grpSpPr>
          <a:xfrm>
            <a:off x="447040" y="3430328"/>
            <a:ext cx="729024" cy="835656"/>
            <a:chOff x="2104256" y="1293731"/>
            <a:chExt cx="905091" cy="1037476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E08FB8CE-90B4-4B66-B137-826193CAD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0849"/>
            <a:stretch/>
          </p:blipFill>
          <p:spPr>
            <a:xfrm>
              <a:off x="2104256" y="1293731"/>
              <a:ext cx="905091" cy="1037476"/>
            </a:xfrm>
            <a:prstGeom prst="rect">
              <a:avLst/>
            </a:prstGeom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1C94E57-E012-4246-8122-E8EF46B7841E}"/>
                </a:ext>
              </a:extLst>
            </p:cNvPr>
            <p:cNvSpPr/>
            <p:nvPr/>
          </p:nvSpPr>
          <p:spPr>
            <a:xfrm>
              <a:off x="2188924" y="1603951"/>
              <a:ext cx="766876" cy="3760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12V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FE9A40F-A74B-41B8-B58E-8B2595CACE65}"/>
              </a:ext>
            </a:extLst>
          </p:cNvPr>
          <p:cNvGrpSpPr/>
          <p:nvPr/>
        </p:nvGrpSpPr>
        <p:grpSpPr>
          <a:xfrm>
            <a:off x="1756815" y="3421757"/>
            <a:ext cx="713491" cy="850668"/>
            <a:chOff x="4672598" y="1305221"/>
            <a:chExt cx="870176" cy="1037477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B1AF7BFC-F5DA-4F6E-8470-C12E69AF6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0849"/>
            <a:stretch/>
          </p:blipFill>
          <p:spPr>
            <a:xfrm>
              <a:off x="4672598" y="1305221"/>
              <a:ext cx="870176" cy="1037477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960CE1D-4664-41AE-9583-5548AE8622D0}"/>
                </a:ext>
              </a:extLst>
            </p:cNvPr>
            <p:cNvSpPr/>
            <p:nvPr/>
          </p:nvSpPr>
          <p:spPr>
            <a:xfrm>
              <a:off x="4795258" y="1609496"/>
              <a:ext cx="703746" cy="3760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18V</a:t>
              </a:r>
            </a:p>
          </p:txBody>
        </p:sp>
      </p:grp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2D5B2631-768C-4489-9913-7FF34E31A6B4}"/>
              </a:ext>
            </a:extLst>
          </p:cNvPr>
          <p:cNvSpPr/>
          <p:nvPr/>
        </p:nvSpPr>
        <p:spPr>
          <a:xfrm>
            <a:off x="1204674" y="3619099"/>
            <a:ext cx="534701" cy="1550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7522A4A6-946F-4710-9D5C-D6620BF6AACC}"/>
              </a:ext>
            </a:extLst>
          </p:cNvPr>
          <p:cNvSpPr/>
          <p:nvPr/>
        </p:nvSpPr>
        <p:spPr>
          <a:xfrm rot="10800000">
            <a:off x="1187453" y="3947392"/>
            <a:ext cx="534701" cy="1550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73BA937-5322-47BF-95F2-569D4DA13F94}"/>
              </a:ext>
            </a:extLst>
          </p:cNvPr>
          <p:cNvSpPr txBox="1"/>
          <p:nvPr/>
        </p:nvSpPr>
        <p:spPr>
          <a:xfrm>
            <a:off x="564608" y="2912963"/>
            <a:ext cx="2001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MW: Mix part relay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78D0BB1-C194-4F9E-8474-CCF6C3998845}"/>
              </a:ext>
            </a:extLst>
          </p:cNvPr>
          <p:cNvSpPr/>
          <p:nvPr/>
        </p:nvSpPr>
        <p:spPr>
          <a:xfrm>
            <a:off x="7303515" y="2932230"/>
            <a:ext cx="37524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ACTUAL PART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 CHECK, OVERLOOK 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E58C49B-F74F-4CAC-B7EF-8D339C481CED}"/>
              </a:ext>
            </a:extLst>
          </p:cNvPr>
          <p:cNvGrpSpPr/>
          <p:nvPr/>
        </p:nvGrpSpPr>
        <p:grpSpPr>
          <a:xfrm>
            <a:off x="4431063" y="1096199"/>
            <a:ext cx="1257190" cy="789285"/>
            <a:chOff x="7541866" y="901371"/>
            <a:chExt cx="1511912" cy="1036553"/>
          </a:xfrm>
        </p:grpSpPr>
        <p:grpSp>
          <p:nvGrpSpPr>
            <p:cNvPr id="179" name="Group 810">
              <a:extLst>
                <a:ext uri="{FF2B5EF4-FFF2-40B4-BE49-F238E27FC236}">
                  <a16:creationId xmlns:a16="http://schemas.microsoft.com/office/drawing/2014/main" id="{79BDA837-71C7-4DD0-A32D-1591035A4766}"/>
                </a:ext>
              </a:extLst>
            </p:cNvPr>
            <p:cNvGrpSpPr>
              <a:grpSpLocks/>
            </p:cNvGrpSpPr>
            <p:nvPr/>
          </p:nvGrpSpPr>
          <p:grpSpPr bwMode="auto">
            <a:xfrm rot="-2700000">
              <a:off x="7541866" y="1062906"/>
              <a:ext cx="668880" cy="685434"/>
              <a:chOff x="2396" y="2242"/>
              <a:chExt cx="889" cy="911"/>
            </a:xfrm>
          </p:grpSpPr>
          <p:sp>
            <p:nvSpPr>
              <p:cNvPr id="180" name="AutoShape 811">
                <a:extLst>
                  <a:ext uri="{FF2B5EF4-FFF2-40B4-BE49-F238E27FC236}">
                    <a16:creationId xmlns:a16="http://schemas.microsoft.com/office/drawing/2014/main" id="{567A7478-E078-4AF0-BAFF-4B9D2D72C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3500000" flipH="1">
                <a:off x="2446" y="3027"/>
                <a:ext cx="130" cy="35"/>
              </a:xfrm>
              <a:prstGeom prst="triangle">
                <a:avLst>
                  <a:gd name="adj" fmla="val 49977"/>
                </a:avLst>
              </a:prstGeom>
              <a:solidFill>
                <a:srgbClr val="9B9B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1" name="AutoShape 812">
                <a:extLst>
                  <a:ext uri="{FF2B5EF4-FFF2-40B4-BE49-F238E27FC236}">
                    <a16:creationId xmlns:a16="http://schemas.microsoft.com/office/drawing/2014/main" id="{CE085360-2468-4264-9041-D2BFF191AD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931" y="2328"/>
                <a:ext cx="371" cy="200"/>
              </a:xfrm>
              <a:prstGeom prst="roundRect">
                <a:avLst>
                  <a:gd name="adj" fmla="val 12477"/>
                </a:avLst>
              </a:prstGeom>
              <a:solidFill>
                <a:srgbClr val="9B9B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182" name="Group 813">
                <a:extLst>
                  <a:ext uri="{FF2B5EF4-FFF2-40B4-BE49-F238E27FC236}">
                    <a16:creationId xmlns:a16="http://schemas.microsoft.com/office/drawing/2014/main" id="{D3C178D1-0299-43FE-B4FA-B5F4905572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96" y="2264"/>
                <a:ext cx="889" cy="889"/>
                <a:chOff x="2396" y="2264"/>
                <a:chExt cx="889" cy="889"/>
              </a:xfrm>
            </p:grpSpPr>
            <p:sp>
              <p:nvSpPr>
                <p:cNvPr id="213" name="Freeform 814">
                  <a:extLst>
                    <a:ext uri="{FF2B5EF4-FFF2-40B4-BE49-F238E27FC236}">
                      <a16:creationId xmlns:a16="http://schemas.microsoft.com/office/drawing/2014/main" id="{7518454B-A66B-4EB4-9920-63EBD47601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6" y="2264"/>
                  <a:ext cx="826" cy="769"/>
                </a:xfrm>
                <a:custGeom>
                  <a:avLst/>
                  <a:gdLst>
                    <a:gd name="T0" fmla="*/ 119 w 826"/>
                    <a:gd name="T1" fmla="*/ 756 h 769"/>
                    <a:gd name="T2" fmla="*/ 102 w 826"/>
                    <a:gd name="T3" fmla="*/ 738 h 769"/>
                    <a:gd name="T4" fmla="*/ 85 w 826"/>
                    <a:gd name="T5" fmla="*/ 722 h 769"/>
                    <a:gd name="T6" fmla="*/ 70 w 826"/>
                    <a:gd name="T7" fmla="*/ 707 h 769"/>
                    <a:gd name="T8" fmla="*/ 55 w 826"/>
                    <a:gd name="T9" fmla="*/ 692 h 769"/>
                    <a:gd name="T10" fmla="*/ 40 w 826"/>
                    <a:gd name="T11" fmla="*/ 677 h 769"/>
                    <a:gd name="T12" fmla="*/ 26 w 826"/>
                    <a:gd name="T13" fmla="*/ 663 h 769"/>
                    <a:gd name="T14" fmla="*/ 8 w 826"/>
                    <a:gd name="T15" fmla="*/ 645 h 769"/>
                    <a:gd name="T16" fmla="*/ 8 w 826"/>
                    <a:gd name="T17" fmla="*/ 623 h 769"/>
                    <a:gd name="T18" fmla="*/ 21 w 826"/>
                    <a:gd name="T19" fmla="*/ 600 h 769"/>
                    <a:gd name="T20" fmla="*/ 35 w 826"/>
                    <a:gd name="T21" fmla="*/ 581 h 769"/>
                    <a:gd name="T22" fmla="*/ 48 w 826"/>
                    <a:gd name="T23" fmla="*/ 559 h 769"/>
                    <a:gd name="T24" fmla="*/ 62 w 826"/>
                    <a:gd name="T25" fmla="*/ 537 h 769"/>
                    <a:gd name="T26" fmla="*/ 80 w 826"/>
                    <a:gd name="T27" fmla="*/ 519 h 769"/>
                    <a:gd name="T28" fmla="*/ 100 w 826"/>
                    <a:gd name="T29" fmla="*/ 498 h 769"/>
                    <a:gd name="T30" fmla="*/ 118 w 826"/>
                    <a:gd name="T31" fmla="*/ 480 h 769"/>
                    <a:gd name="T32" fmla="*/ 136 w 826"/>
                    <a:gd name="T33" fmla="*/ 463 h 769"/>
                    <a:gd name="T34" fmla="*/ 154 w 826"/>
                    <a:gd name="T35" fmla="*/ 445 h 769"/>
                    <a:gd name="T36" fmla="*/ 177 w 826"/>
                    <a:gd name="T37" fmla="*/ 427 h 769"/>
                    <a:gd name="T38" fmla="*/ 196 w 826"/>
                    <a:gd name="T39" fmla="*/ 410 h 769"/>
                    <a:gd name="T40" fmla="*/ 227 w 826"/>
                    <a:gd name="T41" fmla="*/ 394 h 769"/>
                    <a:gd name="T42" fmla="*/ 249 w 826"/>
                    <a:gd name="T43" fmla="*/ 380 h 769"/>
                    <a:gd name="T44" fmla="*/ 272 w 826"/>
                    <a:gd name="T45" fmla="*/ 365 h 769"/>
                    <a:gd name="T46" fmla="*/ 294 w 826"/>
                    <a:gd name="T47" fmla="*/ 349 h 769"/>
                    <a:gd name="T48" fmla="*/ 309 w 826"/>
                    <a:gd name="T49" fmla="*/ 328 h 769"/>
                    <a:gd name="T50" fmla="*/ 325 w 826"/>
                    <a:gd name="T51" fmla="*/ 306 h 769"/>
                    <a:gd name="T52" fmla="*/ 342 w 826"/>
                    <a:gd name="T53" fmla="*/ 281 h 769"/>
                    <a:gd name="T54" fmla="*/ 358 w 826"/>
                    <a:gd name="T55" fmla="*/ 262 h 769"/>
                    <a:gd name="T56" fmla="*/ 372 w 826"/>
                    <a:gd name="T57" fmla="*/ 243 h 769"/>
                    <a:gd name="T58" fmla="*/ 389 w 826"/>
                    <a:gd name="T59" fmla="*/ 224 h 769"/>
                    <a:gd name="T60" fmla="*/ 400 w 826"/>
                    <a:gd name="T61" fmla="*/ 199 h 769"/>
                    <a:gd name="T62" fmla="*/ 416 w 826"/>
                    <a:gd name="T63" fmla="*/ 180 h 769"/>
                    <a:gd name="T64" fmla="*/ 438 w 826"/>
                    <a:gd name="T65" fmla="*/ 158 h 769"/>
                    <a:gd name="T66" fmla="*/ 456 w 826"/>
                    <a:gd name="T67" fmla="*/ 137 h 769"/>
                    <a:gd name="T68" fmla="*/ 476 w 826"/>
                    <a:gd name="T69" fmla="*/ 119 h 769"/>
                    <a:gd name="T70" fmla="*/ 498 w 826"/>
                    <a:gd name="T71" fmla="*/ 100 h 769"/>
                    <a:gd name="T72" fmla="*/ 526 w 826"/>
                    <a:gd name="T73" fmla="*/ 86 h 769"/>
                    <a:gd name="T74" fmla="*/ 551 w 826"/>
                    <a:gd name="T75" fmla="*/ 70 h 769"/>
                    <a:gd name="T76" fmla="*/ 575 w 826"/>
                    <a:gd name="T77" fmla="*/ 56 h 769"/>
                    <a:gd name="T78" fmla="*/ 599 w 826"/>
                    <a:gd name="T79" fmla="*/ 44 h 769"/>
                    <a:gd name="T80" fmla="*/ 625 w 826"/>
                    <a:gd name="T81" fmla="*/ 29 h 769"/>
                    <a:gd name="T82" fmla="*/ 652 w 826"/>
                    <a:gd name="T83" fmla="*/ 15 h 769"/>
                    <a:gd name="T84" fmla="*/ 682 w 826"/>
                    <a:gd name="T85" fmla="*/ 1 h 769"/>
                    <a:gd name="T86" fmla="*/ 704 w 826"/>
                    <a:gd name="T87" fmla="*/ 10 h 769"/>
                    <a:gd name="T88" fmla="*/ 719 w 826"/>
                    <a:gd name="T89" fmla="*/ 25 h 769"/>
                    <a:gd name="T90" fmla="*/ 734 w 826"/>
                    <a:gd name="T91" fmla="*/ 40 h 769"/>
                    <a:gd name="T92" fmla="*/ 751 w 826"/>
                    <a:gd name="T93" fmla="*/ 56 h 769"/>
                    <a:gd name="T94" fmla="*/ 766 w 826"/>
                    <a:gd name="T95" fmla="*/ 71 h 769"/>
                    <a:gd name="T96" fmla="*/ 781 w 826"/>
                    <a:gd name="T97" fmla="*/ 86 h 769"/>
                    <a:gd name="T98" fmla="*/ 795 w 826"/>
                    <a:gd name="T99" fmla="*/ 100 h 769"/>
                    <a:gd name="T100" fmla="*/ 812 w 826"/>
                    <a:gd name="T101" fmla="*/ 118 h 769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826" h="769">
                      <a:moveTo>
                        <a:pt x="132" y="768"/>
                      </a:moveTo>
                      <a:lnTo>
                        <a:pt x="128" y="764"/>
                      </a:lnTo>
                      <a:lnTo>
                        <a:pt x="123" y="760"/>
                      </a:lnTo>
                      <a:lnTo>
                        <a:pt x="119" y="756"/>
                      </a:lnTo>
                      <a:lnTo>
                        <a:pt x="113" y="749"/>
                      </a:lnTo>
                      <a:lnTo>
                        <a:pt x="111" y="748"/>
                      </a:lnTo>
                      <a:lnTo>
                        <a:pt x="106" y="742"/>
                      </a:lnTo>
                      <a:lnTo>
                        <a:pt x="102" y="738"/>
                      </a:lnTo>
                      <a:lnTo>
                        <a:pt x="97" y="734"/>
                      </a:lnTo>
                      <a:lnTo>
                        <a:pt x="93" y="730"/>
                      </a:lnTo>
                      <a:lnTo>
                        <a:pt x="89" y="726"/>
                      </a:lnTo>
                      <a:lnTo>
                        <a:pt x="85" y="722"/>
                      </a:lnTo>
                      <a:lnTo>
                        <a:pt x="82" y="719"/>
                      </a:lnTo>
                      <a:lnTo>
                        <a:pt x="78" y="715"/>
                      </a:lnTo>
                      <a:lnTo>
                        <a:pt x="74" y="711"/>
                      </a:lnTo>
                      <a:lnTo>
                        <a:pt x="70" y="707"/>
                      </a:lnTo>
                      <a:lnTo>
                        <a:pt x="66" y="703"/>
                      </a:lnTo>
                      <a:lnTo>
                        <a:pt x="62" y="698"/>
                      </a:lnTo>
                      <a:lnTo>
                        <a:pt x="59" y="696"/>
                      </a:lnTo>
                      <a:lnTo>
                        <a:pt x="55" y="692"/>
                      </a:lnTo>
                      <a:lnTo>
                        <a:pt x="51" y="687"/>
                      </a:lnTo>
                      <a:lnTo>
                        <a:pt x="47" y="683"/>
                      </a:lnTo>
                      <a:lnTo>
                        <a:pt x="45" y="682"/>
                      </a:lnTo>
                      <a:lnTo>
                        <a:pt x="40" y="677"/>
                      </a:lnTo>
                      <a:lnTo>
                        <a:pt x="39" y="675"/>
                      </a:lnTo>
                      <a:lnTo>
                        <a:pt x="32" y="668"/>
                      </a:lnTo>
                      <a:lnTo>
                        <a:pt x="30" y="667"/>
                      </a:lnTo>
                      <a:lnTo>
                        <a:pt x="26" y="663"/>
                      </a:lnTo>
                      <a:lnTo>
                        <a:pt x="23" y="660"/>
                      </a:lnTo>
                      <a:lnTo>
                        <a:pt x="19" y="656"/>
                      </a:lnTo>
                      <a:lnTo>
                        <a:pt x="15" y="652"/>
                      </a:lnTo>
                      <a:lnTo>
                        <a:pt x="8" y="645"/>
                      </a:lnTo>
                      <a:lnTo>
                        <a:pt x="7" y="644"/>
                      </a:lnTo>
                      <a:lnTo>
                        <a:pt x="0" y="637"/>
                      </a:lnTo>
                      <a:lnTo>
                        <a:pt x="10" y="627"/>
                      </a:lnTo>
                      <a:lnTo>
                        <a:pt x="8" y="623"/>
                      </a:lnTo>
                      <a:lnTo>
                        <a:pt x="13" y="616"/>
                      </a:lnTo>
                      <a:lnTo>
                        <a:pt x="14" y="609"/>
                      </a:lnTo>
                      <a:lnTo>
                        <a:pt x="18" y="605"/>
                      </a:lnTo>
                      <a:lnTo>
                        <a:pt x="21" y="600"/>
                      </a:lnTo>
                      <a:lnTo>
                        <a:pt x="26" y="594"/>
                      </a:lnTo>
                      <a:lnTo>
                        <a:pt x="30" y="590"/>
                      </a:lnTo>
                      <a:lnTo>
                        <a:pt x="30" y="585"/>
                      </a:lnTo>
                      <a:lnTo>
                        <a:pt x="35" y="581"/>
                      </a:lnTo>
                      <a:lnTo>
                        <a:pt x="37" y="575"/>
                      </a:lnTo>
                      <a:lnTo>
                        <a:pt x="43" y="570"/>
                      </a:lnTo>
                      <a:lnTo>
                        <a:pt x="44" y="563"/>
                      </a:lnTo>
                      <a:lnTo>
                        <a:pt x="48" y="559"/>
                      </a:lnTo>
                      <a:lnTo>
                        <a:pt x="51" y="553"/>
                      </a:lnTo>
                      <a:lnTo>
                        <a:pt x="56" y="548"/>
                      </a:lnTo>
                      <a:lnTo>
                        <a:pt x="61" y="544"/>
                      </a:lnTo>
                      <a:lnTo>
                        <a:pt x="62" y="537"/>
                      </a:lnTo>
                      <a:lnTo>
                        <a:pt x="66" y="533"/>
                      </a:lnTo>
                      <a:lnTo>
                        <a:pt x="72" y="527"/>
                      </a:lnTo>
                      <a:lnTo>
                        <a:pt x="76" y="523"/>
                      </a:lnTo>
                      <a:lnTo>
                        <a:pt x="80" y="519"/>
                      </a:lnTo>
                      <a:lnTo>
                        <a:pt x="85" y="513"/>
                      </a:lnTo>
                      <a:lnTo>
                        <a:pt x="89" y="509"/>
                      </a:lnTo>
                      <a:lnTo>
                        <a:pt x="96" y="502"/>
                      </a:lnTo>
                      <a:lnTo>
                        <a:pt x="100" y="498"/>
                      </a:lnTo>
                      <a:lnTo>
                        <a:pt x="105" y="494"/>
                      </a:lnTo>
                      <a:lnTo>
                        <a:pt x="110" y="489"/>
                      </a:lnTo>
                      <a:lnTo>
                        <a:pt x="114" y="484"/>
                      </a:lnTo>
                      <a:lnTo>
                        <a:pt x="118" y="480"/>
                      </a:lnTo>
                      <a:lnTo>
                        <a:pt x="122" y="476"/>
                      </a:lnTo>
                      <a:lnTo>
                        <a:pt x="128" y="471"/>
                      </a:lnTo>
                      <a:lnTo>
                        <a:pt x="132" y="467"/>
                      </a:lnTo>
                      <a:lnTo>
                        <a:pt x="136" y="463"/>
                      </a:lnTo>
                      <a:lnTo>
                        <a:pt x="142" y="457"/>
                      </a:lnTo>
                      <a:lnTo>
                        <a:pt x="146" y="453"/>
                      </a:lnTo>
                      <a:lnTo>
                        <a:pt x="150" y="449"/>
                      </a:lnTo>
                      <a:lnTo>
                        <a:pt x="154" y="445"/>
                      </a:lnTo>
                      <a:lnTo>
                        <a:pt x="162" y="442"/>
                      </a:lnTo>
                      <a:lnTo>
                        <a:pt x="166" y="438"/>
                      </a:lnTo>
                      <a:lnTo>
                        <a:pt x="173" y="431"/>
                      </a:lnTo>
                      <a:lnTo>
                        <a:pt x="177" y="427"/>
                      </a:lnTo>
                      <a:lnTo>
                        <a:pt x="181" y="423"/>
                      </a:lnTo>
                      <a:lnTo>
                        <a:pt x="188" y="419"/>
                      </a:lnTo>
                      <a:lnTo>
                        <a:pt x="192" y="414"/>
                      </a:lnTo>
                      <a:lnTo>
                        <a:pt x="196" y="410"/>
                      </a:lnTo>
                      <a:lnTo>
                        <a:pt x="202" y="410"/>
                      </a:lnTo>
                      <a:lnTo>
                        <a:pt x="209" y="404"/>
                      </a:lnTo>
                      <a:lnTo>
                        <a:pt x="217" y="398"/>
                      </a:lnTo>
                      <a:lnTo>
                        <a:pt x="227" y="394"/>
                      </a:lnTo>
                      <a:lnTo>
                        <a:pt x="232" y="391"/>
                      </a:lnTo>
                      <a:lnTo>
                        <a:pt x="236" y="387"/>
                      </a:lnTo>
                      <a:lnTo>
                        <a:pt x="243" y="386"/>
                      </a:lnTo>
                      <a:lnTo>
                        <a:pt x="249" y="380"/>
                      </a:lnTo>
                      <a:lnTo>
                        <a:pt x="257" y="375"/>
                      </a:lnTo>
                      <a:lnTo>
                        <a:pt x="261" y="371"/>
                      </a:lnTo>
                      <a:lnTo>
                        <a:pt x="268" y="369"/>
                      </a:lnTo>
                      <a:lnTo>
                        <a:pt x="272" y="365"/>
                      </a:lnTo>
                      <a:lnTo>
                        <a:pt x="280" y="362"/>
                      </a:lnTo>
                      <a:lnTo>
                        <a:pt x="284" y="358"/>
                      </a:lnTo>
                      <a:lnTo>
                        <a:pt x="288" y="354"/>
                      </a:lnTo>
                      <a:lnTo>
                        <a:pt x="294" y="349"/>
                      </a:lnTo>
                      <a:lnTo>
                        <a:pt x="298" y="344"/>
                      </a:lnTo>
                      <a:lnTo>
                        <a:pt x="302" y="340"/>
                      </a:lnTo>
                      <a:lnTo>
                        <a:pt x="303" y="333"/>
                      </a:lnTo>
                      <a:lnTo>
                        <a:pt x="309" y="328"/>
                      </a:lnTo>
                      <a:lnTo>
                        <a:pt x="313" y="324"/>
                      </a:lnTo>
                      <a:lnTo>
                        <a:pt x="317" y="314"/>
                      </a:lnTo>
                      <a:lnTo>
                        <a:pt x="324" y="307"/>
                      </a:lnTo>
                      <a:lnTo>
                        <a:pt x="325" y="306"/>
                      </a:lnTo>
                      <a:lnTo>
                        <a:pt x="330" y="299"/>
                      </a:lnTo>
                      <a:lnTo>
                        <a:pt x="336" y="292"/>
                      </a:lnTo>
                      <a:lnTo>
                        <a:pt x="341" y="288"/>
                      </a:lnTo>
                      <a:lnTo>
                        <a:pt x="342" y="281"/>
                      </a:lnTo>
                      <a:lnTo>
                        <a:pt x="346" y="277"/>
                      </a:lnTo>
                      <a:lnTo>
                        <a:pt x="352" y="272"/>
                      </a:lnTo>
                      <a:lnTo>
                        <a:pt x="354" y="266"/>
                      </a:lnTo>
                      <a:lnTo>
                        <a:pt x="358" y="262"/>
                      </a:lnTo>
                      <a:lnTo>
                        <a:pt x="364" y="257"/>
                      </a:lnTo>
                      <a:lnTo>
                        <a:pt x="363" y="253"/>
                      </a:lnTo>
                      <a:lnTo>
                        <a:pt x="367" y="248"/>
                      </a:lnTo>
                      <a:lnTo>
                        <a:pt x="372" y="243"/>
                      </a:lnTo>
                      <a:lnTo>
                        <a:pt x="375" y="237"/>
                      </a:lnTo>
                      <a:lnTo>
                        <a:pt x="379" y="233"/>
                      </a:lnTo>
                      <a:lnTo>
                        <a:pt x="384" y="228"/>
                      </a:lnTo>
                      <a:lnTo>
                        <a:pt x="389" y="224"/>
                      </a:lnTo>
                      <a:lnTo>
                        <a:pt x="389" y="215"/>
                      </a:lnTo>
                      <a:lnTo>
                        <a:pt x="393" y="211"/>
                      </a:lnTo>
                      <a:lnTo>
                        <a:pt x="398" y="206"/>
                      </a:lnTo>
                      <a:lnTo>
                        <a:pt x="400" y="199"/>
                      </a:lnTo>
                      <a:lnTo>
                        <a:pt x="404" y="195"/>
                      </a:lnTo>
                      <a:lnTo>
                        <a:pt x="409" y="189"/>
                      </a:lnTo>
                      <a:lnTo>
                        <a:pt x="412" y="184"/>
                      </a:lnTo>
                      <a:lnTo>
                        <a:pt x="416" y="180"/>
                      </a:lnTo>
                      <a:lnTo>
                        <a:pt x="423" y="173"/>
                      </a:lnTo>
                      <a:lnTo>
                        <a:pt x="427" y="169"/>
                      </a:lnTo>
                      <a:lnTo>
                        <a:pt x="434" y="162"/>
                      </a:lnTo>
                      <a:lnTo>
                        <a:pt x="438" y="158"/>
                      </a:lnTo>
                      <a:lnTo>
                        <a:pt x="444" y="152"/>
                      </a:lnTo>
                      <a:lnTo>
                        <a:pt x="446" y="147"/>
                      </a:lnTo>
                      <a:lnTo>
                        <a:pt x="450" y="143"/>
                      </a:lnTo>
                      <a:lnTo>
                        <a:pt x="456" y="137"/>
                      </a:lnTo>
                      <a:lnTo>
                        <a:pt x="460" y="133"/>
                      </a:lnTo>
                      <a:lnTo>
                        <a:pt x="464" y="129"/>
                      </a:lnTo>
                      <a:lnTo>
                        <a:pt x="468" y="125"/>
                      </a:lnTo>
                      <a:lnTo>
                        <a:pt x="476" y="119"/>
                      </a:lnTo>
                      <a:lnTo>
                        <a:pt x="482" y="114"/>
                      </a:lnTo>
                      <a:lnTo>
                        <a:pt x="490" y="108"/>
                      </a:lnTo>
                      <a:lnTo>
                        <a:pt x="494" y="104"/>
                      </a:lnTo>
                      <a:lnTo>
                        <a:pt x="498" y="100"/>
                      </a:lnTo>
                      <a:lnTo>
                        <a:pt x="505" y="99"/>
                      </a:lnTo>
                      <a:lnTo>
                        <a:pt x="512" y="95"/>
                      </a:lnTo>
                      <a:lnTo>
                        <a:pt x="516" y="91"/>
                      </a:lnTo>
                      <a:lnTo>
                        <a:pt x="526" y="86"/>
                      </a:lnTo>
                      <a:lnTo>
                        <a:pt x="531" y="84"/>
                      </a:lnTo>
                      <a:lnTo>
                        <a:pt x="535" y="80"/>
                      </a:lnTo>
                      <a:lnTo>
                        <a:pt x="544" y="77"/>
                      </a:lnTo>
                      <a:lnTo>
                        <a:pt x="551" y="70"/>
                      </a:lnTo>
                      <a:lnTo>
                        <a:pt x="556" y="67"/>
                      </a:lnTo>
                      <a:lnTo>
                        <a:pt x="560" y="63"/>
                      </a:lnTo>
                      <a:lnTo>
                        <a:pt x="567" y="62"/>
                      </a:lnTo>
                      <a:lnTo>
                        <a:pt x="575" y="56"/>
                      </a:lnTo>
                      <a:lnTo>
                        <a:pt x="581" y="51"/>
                      </a:lnTo>
                      <a:lnTo>
                        <a:pt x="588" y="49"/>
                      </a:lnTo>
                      <a:lnTo>
                        <a:pt x="594" y="48"/>
                      </a:lnTo>
                      <a:lnTo>
                        <a:pt x="599" y="44"/>
                      </a:lnTo>
                      <a:lnTo>
                        <a:pt x="604" y="38"/>
                      </a:lnTo>
                      <a:lnTo>
                        <a:pt x="612" y="38"/>
                      </a:lnTo>
                      <a:lnTo>
                        <a:pt x="619" y="32"/>
                      </a:lnTo>
                      <a:lnTo>
                        <a:pt x="625" y="29"/>
                      </a:lnTo>
                      <a:lnTo>
                        <a:pt x="629" y="25"/>
                      </a:lnTo>
                      <a:lnTo>
                        <a:pt x="637" y="22"/>
                      </a:lnTo>
                      <a:lnTo>
                        <a:pt x="645" y="16"/>
                      </a:lnTo>
                      <a:lnTo>
                        <a:pt x="652" y="15"/>
                      </a:lnTo>
                      <a:lnTo>
                        <a:pt x="658" y="12"/>
                      </a:lnTo>
                      <a:lnTo>
                        <a:pt x="667" y="8"/>
                      </a:lnTo>
                      <a:lnTo>
                        <a:pt x="674" y="7"/>
                      </a:lnTo>
                      <a:lnTo>
                        <a:pt x="682" y="1"/>
                      </a:lnTo>
                      <a:lnTo>
                        <a:pt x="688" y="1"/>
                      </a:lnTo>
                      <a:lnTo>
                        <a:pt x="692" y="0"/>
                      </a:lnTo>
                      <a:lnTo>
                        <a:pt x="700" y="5"/>
                      </a:lnTo>
                      <a:lnTo>
                        <a:pt x="704" y="10"/>
                      </a:lnTo>
                      <a:lnTo>
                        <a:pt x="706" y="11"/>
                      </a:lnTo>
                      <a:lnTo>
                        <a:pt x="711" y="16"/>
                      </a:lnTo>
                      <a:lnTo>
                        <a:pt x="715" y="20"/>
                      </a:lnTo>
                      <a:lnTo>
                        <a:pt x="719" y="25"/>
                      </a:lnTo>
                      <a:lnTo>
                        <a:pt x="723" y="29"/>
                      </a:lnTo>
                      <a:lnTo>
                        <a:pt x="727" y="33"/>
                      </a:lnTo>
                      <a:lnTo>
                        <a:pt x="732" y="37"/>
                      </a:lnTo>
                      <a:lnTo>
                        <a:pt x="734" y="40"/>
                      </a:lnTo>
                      <a:lnTo>
                        <a:pt x="740" y="45"/>
                      </a:lnTo>
                      <a:lnTo>
                        <a:pt x="744" y="49"/>
                      </a:lnTo>
                      <a:lnTo>
                        <a:pt x="747" y="52"/>
                      </a:lnTo>
                      <a:lnTo>
                        <a:pt x="751" y="56"/>
                      </a:lnTo>
                      <a:lnTo>
                        <a:pt x="753" y="59"/>
                      </a:lnTo>
                      <a:lnTo>
                        <a:pt x="759" y="64"/>
                      </a:lnTo>
                      <a:lnTo>
                        <a:pt x="763" y="68"/>
                      </a:lnTo>
                      <a:lnTo>
                        <a:pt x="766" y="71"/>
                      </a:lnTo>
                      <a:lnTo>
                        <a:pt x="770" y="75"/>
                      </a:lnTo>
                      <a:lnTo>
                        <a:pt x="773" y="78"/>
                      </a:lnTo>
                      <a:lnTo>
                        <a:pt x="777" y="82"/>
                      </a:lnTo>
                      <a:lnTo>
                        <a:pt x="781" y="86"/>
                      </a:lnTo>
                      <a:lnTo>
                        <a:pt x="782" y="88"/>
                      </a:lnTo>
                      <a:lnTo>
                        <a:pt x="786" y="92"/>
                      </a:lnTo>
                      <a:lnTo>
                        <a:pt x="790" y="96"/>
                      </a:lnTo>
                      <a:lnTo>
                        <a:pt x="795" y="100"/>
                      </a:lnTo>
                      <a:lnTo>
                        <a:pt x="800" y="105"/>
                      </a:lnTo>
                      <a:lnTo>
                        <a:pt x="804" y="110"/>
                      </a:lnTo>
                      <a:lnTo>
                        <a:pt x="808" y="114"/>
                      </a:lnTo>
                      <a:lnTo>
                        <a:pt x="812" y="118"/>
                      </a:lnTo>
                      <a:lnTo>
                        <a:pt x="818" y="123"/>
                      </a:lnTo>
                      <a:lnTo>
                        <a:pt x="825" y="116"/>
                      </a:lnTo>
                    </a:path>
                  </a:pathLst>
                </a:custGeom>
                <a:solidFill>
                  <a:srgbClr val="9B9B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 815">
                  <a:extLst>
                    <a:ext uri="{FF2B5EF4-FFF2-40B4-BE49-F238E27FC236}">
                      <a16:creationId xmlns:a16="http://schemas.microsoft.com/office/drawing/2014/main" id="{B51D3595-3FEE-4EE3-81DE-2F17ED61F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16" y="2330"/>
                  <a:ext cx="769" cy="823"/>
                </a:xfrm>
                <a:custGeom>
                  <a:avLst/>
                  <a:gdLst>
                    <a:gd name="T0" fmla="*/ 12 w 769"/>
                    <a:gd name="T1" fmla="*/ 703 h 823"/>
                    <a:gd name="T2" fmla="*/ 30 w 769"/>
                    <a:gd name="T3" fmla="*/ 721 h 823"/>
                    <a:gd name="T4" fmla="*/ 45 w 769"/>
                    <a:gd name="T5" fmla="*/ 736 h 823"/>
                    <a:gd name="T6" fmla="*/ 62 w 769"/>
                    <a:gd name="T7" fmla="*/ 752 h 823"/>
                    <a:gd name="T8" fmla="*/ 77 w 769"/>
                    <a:gd name="T9" fmla="*/ 767 h 823"/>
                    <a:gd name="T10" fmla="*/ 92 w 769"/>
                    <a:gd name="T11" fmla="*/ 782 h 823"/>
                    <a:gd name="T12" fmla="*/ 106 w 769"/>
                    <a:gd name="T13" fmla="*/ 796 h 823"/>
                    <a:gd name="T14" fmla="*/ 123 w 769"/>
                    <a:gd name="T15" fmla="*/ 814 h 823"/>
                    <a:gd name="T16" fmla="*/ 144 w 769"/>
                    <a:gd name="T17" fmla="*/ 813 h 823"/>
                    <a:gd name="T18" fmla="*/ 169 w 769"/>
                    <a:gd name="T19" fmla="*/ 802 h 823"/>
                    <a:gd name="T20" fmla="*/ 188 w 769"/>
                    <a:gd name="T21" fmla="*/ 788 h 823"/>
                    <a:gd name="T22" fmla="*/ 210 w 769"/>
                    <a:gd name="T23" fmla="*/ 774 h 823"/>
                    <a:gd name="T24" fmla="*/ 232 w 769"/>
                    <a:gd name="T25" fmla="*/ 760 h 823"/>
                    <a:gd name="T26" fmla="*/ 250 w 769"/>
                    <a:gd name="T27" fmla="*/ 743 h 823"/>
                    <a:gd name="T28" fmla="*/ 270 w 769"/>
                    <a:gd name="T29" fmla="*/ 722 h 823"/>
                    <a:gd name="T30" fmla="*/ 288 w 769"/>
                    <a:gd name="T31" fmla="*/ 704 h 823"/>
                    <a:gd name="T32" fmla="*/ 306 w 769"/>
                    <a:gd name="T33" fmla="*/ 686 h 823"/>
                    <a:gd name="T34" fmla="*/ 324 w 769"/>
                    <a:gd name="T35" fmla="*/ 668 h 823"/>
                    <a:gd name="T36" fmla="*/ 342 w 769"/>
                    <a:gd name="T37" fmla="*/ 645 h 823"/>
                    <a:gd name="T38" fmla="*/ 358 w 769"/>
                    <a:gd name="T39" fmla="*/ 626 h 823"/>
                    <a:gd name="T40" fmla="*/ 374 w 769"/>
                    <a:gd name="T41" fmla="*/ 596 h 823"/>
                    <a:gd name="T42" fmla="*/ 388 w 769"/>
                    <a:gd name="T43" fmla="*/ 574 h 823"/>
                    <a:gd name="T44" fmla="*/ 403 w 769"/>
                    <a:gd name="T45" fmla="*/ 550 h 823"/>
                    <a:gd name="T46" fmla="*/ 420 w 769"/>
                    <a:gd name="T47" fmla="*/ 529 h 823"/>
                    <a:gd name="T48" fmla="*/ 440 w 769"/>
                    <a:gd name="T49" fmla="*/ 513 h 823"/>
                    <a:gd name="T50" fmla="*/ 461 w 769"/>
                    <a:gd name="T51" fmla="*/ 496 h 823"/>
                    <a:gd name="T52" fmla="*/ 487 w 769"/>
                    <a:gd name="T53" fmla="*/ 480 h 823"/>
                    <a:gd name="T54" fmla="*/ 506 w 769"/>
                    <a:gd name="T55" fmla="*/ 464 h 823"/>
                    <a:gd name="T56" fmla="*/ 525 w 769"/>
                    <a:gd name="T57" fmla="*/ 450 h 823"/>
                    <a:gd name="T58" fmla="*/ 545 w 769"/>
                    <a:gd name="T59" fmla="*/ 434 h 823"/>
                    <a:gd name="T60" fmla="*/ 569 w 769"/>
                    <a:gd name="T61" fmla="*/ 423 h 823"/>
                    <a:gd name="T62" fmla="*/ 589 w 769"/>
                    <a:gd name="T63" fmla="*/ 406 h 823"/>
                    <a:gd name="T64" fmla="*/ 611 w 769"/>
                    <a:gd name="T65" fmla="*/ 384 h 823"/>
                    <a:gd name="T66" fmla="*/ 634 w 769"/>
                    <a:gd name="T67" fmla="*/ 369 h 823"/>
                    <a:gd name="T68" fmla="*/ 649 w 769"/>
                    <a:gd name="T69" fmla="*/ 346 h 823"/>
                    <a:gd name="T70" fmla="*/ 668 w 769"/>
                    <a:gd name="T71" fmla="*/ 324 h 823"/>
                    <a:gd name="T72" fmla="*/ 682 w 769"/>
                    <a:gd name="T73" fmla="*/ 297 h 823"/>
                    <a:gd name="T74" fmla="*/ 698 w 769"/>
                    <a:gd name="T75" fmla="*/ 272 h 823"/>
                    <a:gd name="T76" fmla="*/ 711 w 769"/>
                    <a:gd name="T77" fmla="*/ 246 h 823"/>
                    <a:gd name="T78" fmla="*/ 724 w 769"/>
                    <a:gd name="T79" fmla="*/ 224 h 823"/>
                    <a:gd name="T80" fmla="*/ 740 w 769"/>
                    <a:gd name="T81" fmla="*/ 198 h 823"/>
                    <a:gd name="T82" fmla="*/ 753 w 769"/>
                    <a:gd name="T83" fmla="*/ 170 h 823"/>
                    <a:gd name="T84" fmla="*/ 767 w 769"/>
                    <a:gd name="T85" fmla="*/ 140 h 823"/>
                    <a:gd name="T86" fmla="*/ 759 w 769"/>
                    <a:gd name="T87" fmla="*/ 118 h 823"/>
                    <a:gd name="T88" fmla="*/ 744 w 769"/>
                    <a:gd name="T89" fmla="*/ 103 h 823"/>
                    <a:gd name="T90" fmla="*/ 729 w 769"/>
                    <a:gd name="T91" fmla="*/ 88 h 823"/>
                    <a:gd name="T92" fmla="*/ 711 w 769"/>
                    <a:gd name="T93" fmla="*/ 70 h 823"/>
                    <a:gd name="T94" fmla="*/ 697 w 769"/>
                    <a:gd name="T95" fmla="*/ 57 h 823"/>
                    <a:gd name="T96" fmla="*/ 682 w 769"/>
                    <a:gd name="T97" fmla="*/ 41 h 823"/>
                    <a:gd name="T98" fmla="*/ 667 w 769"/>
                    <a:gd name="T99" fmla="*/ 26 h 823"/>
                    <a:gd name="T100" fmla="*/ 651 w 769"/>
                    <a:gd name="T101" fmla="*/ 10 h 82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769" h="823">
                      <a:moveTo>
                        <a:pt x="0" y="691"/>
                      </a:moveTo>
                      <a:lnTo>
                        <a:pt x="4" y="695"/>
                      </a:lnTo>
                      <a:lnTo>
                        <a:pt x="8" y="699"/>
                      </a:lnTo>
                      <a:lnTo>
                        <a:pt x="12" y="703"/>
                      </a:lnTo>
                      <a:lnTo>
                        <a:pt x="19" y="710"/>
                      </a:lnTo>
                      <a:lnTo>
                        <a:pt x="21" y="711"/>
                      </a:lnTo>
                      <a:lnTo>
                        <a:pt x="26" y="717"/>
                      </a:lnTo>
                      <a:lnTo>
                        <a:pt x="30" y="721"/>
                      </a:lnTo>
                      <a:lnTo>
                        <a:pt x="34" y="725"/>
                      </a:lnTo>
                      <a:lnTo>
                        <a:pt x="38" y="729"/>
                      </a:lnTo>
                      <a:lnTo>
                        <a:pt x="43" y="733"/>
                      </a:lnTo>
                      <a:lnTo>
                        <a:pt x="45" y="736"/>
                      </a:lnTo>
                      <a:lnTo>
                        <a:pt x="49" y="740"/>
                      </a:lnTo>
                      <a:lnTo>
                        <a:pt x="53" y="744"/>
                      </a:lnTo>
                      <a:lnTo>
                        <a:pt x="58" y="748"/>
                      </a:lnTo>
                      <a:lnTo>
                        <a:pt x="62" y="752"/>
                      </a:lnTo>
                      <a:lnTo>
                        <a:pt x="66" y="756"/>
                      </a:lnTo>
                      <a:lnTo>
                        <a:pt x="70" y="761"/>
                      </a:lnTo>
                      <a:lnTo>
                        <a:pt x="73" y="763"/>
                      </a:lnTo>
                      <a:lnTo>
                        <a:pt x="77" y="767"/>
                      </a:lnTo>
                      <a:lnTo>
                        <a:pt x="81" y="772"/>
                      </a:lnTo>
                      <a:lnTo>
                        <a:pt x="85" y="776"/>
                      </a:lnTo>
                      <a:lnTo>
                        <a:pt x="86" y="777"/>
                      </a:lnTo>
                      <a:lnTo>
                        <a:pt x="92" y="782"/>
                      </a:lnTo>
                      <a:lnTo>
                        <a:pt x="93" y="784"/>
                      </a:lnTo>
                      <a:lnTo>
                        <a:pt x="100" y="791"/>
                      </a:lnTo>
                      <a:lnTo>
                        <a:pt x="101" y="792"/>
                      </a:lnTo>
                      <a:lnTo>
                        <a:pt x="106" y="796"/>
                      </a:lnTo>
                      <a:lnTo>
                        <a:pt x="108" y="799"/>
                      </a:lnTo>
                      <a:lnTo>
                        <a:pt x="111" y="802"/>
                      </a:lnTo>
                      <a:lnTo>
                        <a:pt x="117" y="807"/>
                      </a:lnTo>
                      <a:lnTo>
                        <a:pt x="123" y="814"/>
                      </a:lnTo>
                      <a:lnTo>
                        <a:pt x="125" y="815"/>
                      </a:lnTo>
                      <a:lnTo>
                        <a:pt x="132" y="822"/>
                      </a:lnTo>
                      <a:lnTo>
                        <a:pt x="141" y="813"/>
                      </a:lnTo>
                      <a:lnTo>
                        <a:pt x="144" y="813"/>
                      </a:lnTo>
                      <a:lnTo>
                        <a:pt x="152" y="810"/>
                      </a:lnTo>
                      <a:lnTo>
                        <a:pt x="159" y="808"/>
                      </a:lnTo>
                      <a:lnTo>
                        <a:pt x="163" y="804"/>
                      </a:lnTo>
                      <a:lnTo>
                        <a:pt x="169" y="802"/>
                      </a:lnTo>
                      <a:lnTo>
                        <a:pt x="174" y="796"/>
                      </a:lnTo>
                      <a:lnTo>
                        <a:pt x="178" y="792"/>
                      </a:lnTo>
                      <a:lnTo>
                        <a:pt x="184" y="792"/>
                      </a:lnTo>
                      <a:lnTo>
                        <a:pt x="188" y="788"/>
                      </a:lnTo>
                      <a:lnTo>
                        <a:pt x="193" y="785"/>
                      </a:lnTo>
                      <a:lnTo>
                        <a:pt x="199" y="780"/>
                      </a:lnTo>
                      <a:lnTo>
                        <a:pt x="206" y="778"/>
                      </a:lnTo>
                      <a:lnTo>
                        <a:pt x="210" y="774"/>
                      </a:lnTo>
                      <a:lnTo>
                        <a:pt x="215" y="771"/>
                      </a:lnTo>
                      <a:lnTo>
                        <a:pt x="221" y="766"/>
                      </a:lnTo>
                      <a:lnTo>
                        <a:pt x="225" y="762"/>
                      </a:lnTo>
                      <a:lnTo>
                        <a:pt x="232" y="760"/>
                      </a:lnTo>
                      <a:lnTo>
                        <a:pt x="236" y="756"/>
                      </a:lnTo>
                      <a:lnTo>
                        <a:pt x="241" y="751"/>
                      </a:lnTo>
                      <a:lnTo>
                        <a:pt x="245" y="747"/>
                      </a:lnTo>
                      <a:lnTo>
                        <a:pt x="250" y="743"/>
                      </a:lnTo>
                      <a:lnTo>
                        <a:pt x="255" y="737"/>
                      </a:lnTo>
                      <a:lnTo>
                        <a:pt x="259" y="733"/>
                      </a:lnTo>
                      <a:lnTo>
                        <a:pt x="266" y="726"/>
                      </a:lnTo>
                      <a:lnTo>
                        <a:pt x="270" y="722"/>
                      </a:lnTo>
                      <a:lnTo>
                        <a:pt x="274" y="718"/>
                      </a:lnTo>
                      <a:lnTo>
                        <a:pt x="280" y="712"/>
                      </a:lnTo>
                      <a:lnTo>
                        <a:pt x="284" y="708"/>
                      </a:lnTo>
                      <a:lnTo>
                        <a:pt x="288" y="704"/>
                      </a:lnTo>
                      <a:lnTo>
                        <a:pt x="292" y="700"/>
                      </a:lnTo>
                      <a:lnTo>
                        <a:pt x="298" y="695"/>
                      </a:lnTo>
                      <a:lnTo>
                        <a:pt x="302" y="690"/>
                      </a:lnTo>
                      <a:lnTo>
                        <a:pt x="306" y="686"/>
                      </a:lnTo>
                      <a:lnTo>
                        <a:pt x="311" y="681"/>
                      </a:lnTo>
                      <a:lnTo>
                        <a:pt x="315" y="677"/>
                      </a:lnTo>
                      <a:lnTo>
                        <a:pt x="320" y="673"/>
                      </a:lnTo>
                      <a:lnTo>
                        <a:pt x="324" y="668"/>
                      </a:lnTo>
                      <a:lnTo>
                        <a:pt x="326" y="660"/>
                      </a:lnTo>
                      <a:lnTo>
                        <a:pt x="331" y="656"/>
                      </a:lnTo>
                      <a:lnTo>
                        <a:pt x="337" y="649"/>
                      </a:lnTo>
                      <a:lnTo>
                        <a:pt x="342" y="645"/>
                      </a:lnTo>
                      <a:lnTo>
                        <a:pt x="346" y="641"/>
                      </a:lnTo>
                      <a:lnTo>
                        <a:pt x="350" y="634"/>
                      </a:lnTo>
                      <a:lnTo>
                        <a:pt x="354" y="630"/>
                      </a:lnTo>
                      <a:lnTo>
                        <a:pt x="358" y="626"/>
                      </a:lnTo>
                      <a:lnTo>
                        <a:pt x="358" y="620"/>
                      </a:lnTo>
                      <a:lnTo>
                        <a:pt x="365" y="614"/>
                      </a:lnTo>
                      <a:lnTo>
                        <a:pt x="370" y="605"/>
                      </a:lnTo>
                      <a:lnTo>
                        <a:pt x="374" y="596"/>
                      </a:lnTo>
                      <a:lnTo>
                        <a:pt x="377" y="590"/>
                      </a:lnTo>
                      <a:lnTo>
                        <a:pt x="381" y="586"/>
                      </a:lnTo>
                      <a:lnTo>
                        <a:pt x="383" y="579"/>
                      </a:lnTo>
                      <a:lnTo>
                        <a:pt x="388" y="574"/>
                      </a:lnTo>
                      <a:lnTo>
                        <a:pt x="392" y="564"/>
                      </a:lnTo>
                      <a:lnTo>
                        <a:pt x="396" y="560"/>
                      </a:lnTo>
                      <a:lnTo>
                        <a:pt x="399" y="555"/>
                      </a:lnTo>
                      <a:lnTo>
                        <a:pt x="403" y="550"/>
                      </a:lnTo>
                      <a:lnTo>
                        <a:pt x="406" y="542"/>
                      </a:lnTo>
                      <a:lnTo>
                        <a:pt x="410" y="538"/>
                      </a:lnTo>
                      <a:lnTo>
                        <a:pt x="414" y="534"/>
                      </a:lnTo>
                      <a:lnTo>
                        <a:pt x="420" y="529"/>
                      </a:lnTo>
                      <a:lnTo>
                        <a:pt x="424" y="524"/>
                      </a:lnTo>
                      <a:lnTo>
                        <a:pt x="428" y="520"/>
                      </a:lnTo>
                      <a:lnTo>
                        <a:pt x="435" y="519"/>
                      </a:lnTo>
                      <a:lnTo>
                        <a:pt x="440" y="513"/>
                      </a:lnTo>
                      <a:lnTo>
                        <a:pt x="445" y="509"/>
                      </a:lnTo>
                      <a:lnTo>
                        <a:pt x="453" y="504"/>
                      </a:lnTo>
                      <a:lnTo>
                        <a:pt x="460" y="497"/>
                      </a:lnTo>
                      <a:lnTo>
                        <a:pt x="461" y="496"/>
                      </a:lnTo>
                      <a:lnTo>
                        <a:pt x="469" y="493"/>
                      </a:lnTo>
                      <a:lnTo>
                        <a:pt x="476" y="486"/>
                      </a:lnTo>
                      <a:lnTo>
                        <a:pt x="480" y="482"/>
                      </a:lnTo>
                      <a:lnTo>
                        <a:pt x="487" y="480"/>
                      </a:lnTo>
                      <a:lnTo>
                        <a:pt x="491" y="476"/>
                      </a:lnTo>
                      <a:lnTo>
                        <a:pt x="497" y="471"/>
                      </a:lnTo>
                      <a:lnTo>
                        <a:pt x="502" y="468"/>
                      </a:lnTo>
                      <a:lnTo>
                        <a:pt x="506" y="464"/>
                      </a:lnTo>
                      <a:lnTo>
                        <a:pt x="512" y="459"/>
                      </a:lnTo>
                      <a:lnTo>
                        <a:pt x="516" y="460"/>
                      </a:lnTo>
                      <a:lnTo>
                        <a:pt x="520" y="456"/>
                      </a:lnTo>
                      <a:lnTo>
                        <a:pt x="525" y="450"/>
                      </a:lnTo>
                      <a:lnTo>
                        <a:pt x="531" y="448"/>
                      </a:lnTo>
                      <a:lnTo>
                        <a:pt x="535" y="443"/>
                      </a:lnTo>
                      <a:lnTo>
                        <a:pt x="541" y="438"/>
                      </a:lnTo>
                      <a:lnTo>
                        <a:pt x="545" y="434"/>
                      </a:lnTo>
                      <a:lnTo>
                        <a:pt x="553" y="434"/>
                      </a:lnTo>
                      <a:lnTo>
                        <a:pt x="557" y="430"/>
                      </a:lnTo>
                      <a:lnTo>
                        <a:pt x="563" y="424"/>
                      </a:lnTo>
                      <a:lnTo>
                        <a:pt x="569" y="423"/>
                      </a:lnTo>
                      <a:lnTo>
                        <a:pt x="573" y="419"/>
                      </a:lnTo>
                      <a:lnTo>
                        <a:pt x="579" y="413"/>
                      </a:lnTo>
                      <a:lnTo>
                        <a:pt x="584" y="410"/>
                      </a:lnTo>
                      <a:lnTo>
                        <a:pt x="589" y="406"/>
                      </a:lnTo>
                      <a:lnTo>
                        <a:pt x="595" y="399"/>
                      </a:lnTo>
                      <a:lnTo>
                        <a:pt x="600" y="395"/>
                      </a:lnTo>
                      <a:lnTo>
                        <a:pt x="606" y="388"/>
                      </a:lnTo>
                      <a:lnTo>
                        <a:pt x="611" y="384"/>
                      </a:lnTo>
                      <a:lnTo>
                        <a:pt x="616" y="379"/>
                      </a:lnTo>
                      <a:lnTo>
                        <a:pt x="624" y="379"/>
                      </a:lnTo>
                      <a:lnTo>
                        <a:pt x="628" y="375"/>
                      </a:lnTo>
                      <a:lnTo>
                        <a:pt x="634" y="369"/>
                      </a:lnTo>
                      <a:lnTo>
                        <a:pt x="638" y="365"/>
                      </a:lnTo>
                      <a:lnTo>
                        <a:pt x="642" y="361"/>
                      </a:lnTo>
                      <a:lnTo>
                        <a:pt x="646" y="357"/>
                      </a:lnTo>
                      <a:lnTo>
                        <a:pt x="649" y="346"/>
                      </a:lnTo>
                      <a:lnTo>
                        <a:pt x="654" y="340"/>
                      </a:lnTo>
                      <a:lnTo>
                        <a:pt x="660" y="332"/>
                      </a:lnTo>
                      <a:lnTo>
                        <a:pt x="664" y="328"/>
                      </a:lnTo>
                      <a:lnTo>
                        <a:pt x="668" y="324"/>
                      </a:lnTo>
                      <a:lnTo>
                        <a:pt x="670" y="317"/>
                      </a:lnTo>
                      <a:lnTo>
                        <a:pt x="674" y="310"/>
                      </a:lnTo>
                      <a:lnTo>
                        <a:pt x="678" y="306"/>
                      </a:lnTo>
                      <a:lnTo>
                        <a:pt x="682" y="297"/>
                      </a:lnTo>
                      <a:lnTo>
                        <a:pt x="685" y="291"/>
                      </a:lnTo>
                      <a:lnTo>
                        <a:pt x="689" y="287"/>
                      </a:lnTo>
                      <a:lnTo>
                        <a:pt x="692" y="279"/>
                      </a:lnTo>
                      <a:lnTo>
                        <a:pt x="698" y="272"/>
                      </a:lnTo>
                      <a:lnTo>
                        <a:pt x="701" y="266"/>
                      </a:lnTo>
                      <a:lnTo>
                        <a:pt x="705" y="262"/>
                      </a:lnTo>
                      <a:lnTo>
                        <a:pt x="707" y="255"/>
                      </a:lnTo>
                      <a:lnTo>
                        <a:pt x="711" y="246"/>
                      </a:lnTo>
                      <a:lnTo>
                        <a:pt x="716" y="240"/>
                      </a:lnTo>
                      <a:lnTo>
                        <a:pt x="719" y="235"/>
                      </a:lnTo>
                      <a:lnTo>
                        <a:pt x="720" y="228"/>
                      </a:lnTo>
                      <a:lnTo>
                        <a:pt x="724" y="224"/>
                      </a:lnTo>
                      <a:lnTo>
                        <a:pt x="730" y="218"/>
                      </a:lnTo>
                      <a:lnTo>
                        <a:pt x="730" y="210"/>
                      </a:lnTo>
                      <a:lnTo>
                        <a:pt x="737" y="203"/>
                      </a:lnTo>
                      <a:lnTo>
                        <a:pt x="740" y="198"/>
                      </a:lnTo>
                      <a:lnTo>
                        <a:pt x="744" y="194"/>
                      </a:lnTo>
                      <a:lnTo>
                        <a:pt x="746" y="185"/>
                      </a:lnTo>
                      <a:lnTo>
                        <a:pt x="752" y="177"/>
                      </a:lnTo>
                      <a:lnTo>
                        <a:pt x="753" y="170"/>
                      </a:lnTo>
                      <a:lnTo>
                        <a:pt x="756" y="165"/>
                      </a:lnTo>
                      <a:lnTo>
                        <a:pt x="759" y="154"/>
                      </a:lnTo>
                      <a:lnTo>
                        <a:pt x="762" y="148"/>
                      </a:lnTo>
                      <a:lnTo>
                        <a:pt x="767" y="140"/>
                      </a:lnTo>
                      <a:lnTo>
                        <a:pt x="767" y="135"/>
                      </a:lnTo>
                      <a:lnTo>
                        <a:pt x="768" y="131"/>
                      </a:lnTo>
                      <a:lnTo>
                        <a:pt x="763" y="122"/>
                      </a:lnTo>
                      <a:lnTo>
                        <a:pt x="759" y="118"/>
                      </a:lnTo>
                      <a:lnTo>
                        <a:pt x="757" y="117"/>
                      </a:lnTo>
                      <a:lnTo>
                        <a:pt x="752" y="111"/>
                      </a:lnTo>
                      <a:lnTo>
                        <a:pt x="748" y="107"/>
                      </a:lnTo>
                      <a:lnTo>
                        <a:pt x="744" y="103"/>
                      </a:lnTo>
                      <a:lnTo>
                        <a:pt x="740" y="99"/>
                      </a:lnTo>
                      <a:lnTo>
                        <a:pt x="736" y="95"/>
                      </a:lnTo>
                      <a:lnTo>
                        <a:pt x="731" y="91"/>
                      </a:lnTo>
                      <a:lnTo>
                        <a:pt x="729" y="88"/>
                      </a:lnTo>
                      <a:lnTo>
                        <a:pt x="723" y="83"/>
                      </a:lnTo>
                      <a:lnTo>
                        <a:pt x="719" y="78"/>
                      </a:lnTo>
                      <a:lnTo>
                        <a:pt x="716" y="76"/>
                      </a:lnTo>
                      <a:lnTo>
                        <a:pt x="711" y="70"/>
                      </a:lnTo>
                      <a:lnTo>
                        <a:pt x="710" y="69"/>
                      </a:lnTo>
                      <a:lnTo>
                        <a:pt x="704" y="63"/>
                      </a:lnTo>
                      <a:lnTo>
                        <a:pt x="700" y="59"/>
                      </a:lnTo>
                      <a:lnTo>
                        <a:pt x="697" y="57"/>
                      </a:lnTo>
                      <a:lnTo>
                        <a:pt x="693" y="52"/>
                      </a:lnTo>
                      <a:lnTo>
                        <a:pt x="692" y="51"/>
                      </a:lnTo>
                      <a:lnTo>
                        <a:pt x="686" y="46"/>
                      </a:lnTo>
                      <a:lnTo>
                        <a:pt x="682" y="41"/>
                      </a:lnTo>
                      <a:lnTo>
                        <a:pt x="681" y="40"/>
                      </a:lnTo>
                      <a:lnTo>
                        <a:pt x="677" y="36"/>
                      </a:lnTo>
                      <a:lnTo>
                        <a:pt x="673" y="32"/>
                      </a:lnTo>
                      <a:lnTo>
                        <a:pt x="667" y="26"/>
                      </a:lnTo>
                      <a:lnTo>
                        <a:pt x="663" y="22"/>
                      </a:lnTo>
                      <a:lnTo>
                        <a:pt x="659" y="18"/>
                      </a:lnTo>
                      <a:lnTo>
                        <a:pt x="655" y="14"/>
                      </a:lnTo>
                      <a:lnTo>
                        <a:pt x="651" y="10"/>
                      </a:lnTo>
                      <a:lnTo>
                        <a:pt x="648" y="7"/>
                      </a:lnTo>
                      <a:lnTo>
                        <a:pt x="655" y="0"/>
                      </a:lnTo>
                    </a:path>
                  </a:pathLst>
                </a:custGeom>
                <a:solidFill>
                  <a:srgbClr val="9B9B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3" name="AutoShape 816">
                <a:extLst>
                  <a:ext uri="{FF2B5EF4-FFF2-40B4-BE49-F238E27FC236}">
                    <a16:creationId xmlns:a16="http://schemas.microsoft.com/office/drawing/2014/main" id="{41737379-F223-4BD9-87BB-71864138C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3050" y="2347"/>
                <a:ext cx="225" cy="74"/>
              </a:xfrm>
              <a:prstGeom prst="roundRect">
                <a:avLst>
                  <a:gd name="adj" fmla="val 12477"/>
                </a:avLst>
              </a:prstGeom>
              <a:solidFill>
                <a:schemeClr val="tx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4" name="AutoShape 817">
                <a:extLst>
                  <a:ext uri="{FF2B5EF4-FFF2-40B4-BE49-F238E27FC236}">
                    <a16:creationId xmlns:a16="http://schemas.microsoft.com/office/drawing/2014/main" id="{FC5BA7E0-425B-4E31-839F-111F2C1B7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892" y="2419"/>
                <a:ext cx="287" cy="184"/>
              </a:xfrm>
              <a:prstGeom prst="roundRect">
                <a:avLst>
                  <a:gd name="adj" fmla="val 5727"/>
                </a:avLst>
              </a:prstGeom>
              <a:solidFill>
                <a:srgbClr val="99FF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5" name="AutoShape 818">
                <a:extLst>
                  <a:ext uri="{FF2B5EF4-FFF2-40B4-BE49-F238E27FC236}">
                    <a16:creationId xmlns:a16="http://schemas.microsoft.com/office/drawing/2014/main" id="{5FCAAB49-2C58-4D1F-A96F-BC2F7FB84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80" y="2562"/>
                <a:ext cx="287" cy="522"/>
              </a:xfrm>
              <a:prstGeom prst="roundRect">
                <a:avLst>
                  <a:gd name="adj" fmla="val 5727"/>
                </a:avLst>
              </a:prstGeom>
              <a:solidFill>
                <a:srgbClr val="03219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6" name="Oval 819">
                <a:extLst>
                  <a:ext uri="{FF2B5EF4-FFF2-40B4-BE49-F238E27FC236}">
                    <a16:creationId xmlns:a16="http://schemas.microsoft.com/office/drawing/2014/main" id="{F361F248-384B-4F1F-AF06-CE5FD1E1A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3134" y="2393"/>
                <a:ext cx="33" cy="35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7" name="AutoShape 820">
                <a:extLst>
                  <a:ext uri="{FF2B5EF4-FFF2-40B4-BE49-F238E27FC236}">
                    <a16:creationId xmlns:a16="http://schemas.microsoft.com/office/drawing/2014/main" id="{B5645D80-40B3-4DC8-B604-8AE059516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90" y="2610"/>
                <a:ext cx="69" cy="44"/>
              </a:xfrm>
              <a:prstGeom prst="roundRect">
                <a:avLst>
                  <a:gd name="adj" fmla="val 37477"/>
                </a:avLst>
              </a:prstGeom>
              <a:solidFill>
                <a:srgbClr val="FFFF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8" name="AutoShape 821">
                <a:extLst>
                  <a:ext uri="{FF2B5EF4-FFF2-40B4-BE49-F238E27FC236}">
                    <a16:creationId xmlns:a16="http://schemas.microsoft.com/office/drawing/2014/main" id="{D2B16DE4-238B-4BD6-AC66-3D0986174F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880" y="2700"/>
                <a:ext cx="70" cy="44"/>
              </a:xfrm>
              <a:prstGeom prst="roundRect">
                <a:avLst>
                  <a:gd name="adj" fmla="val 37477"/>
                </a:avLst>
              </a:prstGeom>
              <a:solidFill>
                <a:srgbClr val="FFFF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9" name="AutoShape 822">
                <a:extLst>
                  <a:ext uri="{FF2B5EF4-FFF2-40B4-BE49-F238E27FC236}">
                    <a16:creationId xmlns:a16="http://schemas.microsoft.com/office/drawing/2014/main" id="{9BF5CBA2-299D-474C-A3DB-F81AABA09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31" y="2665"/>
                <a:ext cx="42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0" name="AutoShape 823">
                <a:extLst>
                  <a:ext uri="{FF2B5EF4-FFF2-40B4-BE49-F238E27FC236}">
                    <a16:creationId xmlns:a16="http://schemas.microsoft.com/office/drawing/2014/main" id="{4F7B6E7A-C3D3-4CA2-82E2-6DF475F7D0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91" y="2727"/>
                <a:ext cx="45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1" name="AutoShape 824">
                <a:extLst>
                  <a:ext uri="{FF2B5EF4-FFF2-40B4-BE49-F238E27FC236}">
                    <a16:creationId xmlns:a16="http://schemas.microsoft.com/office/drawing/2014/main" id="{17D107F7-A1D7-4502-972B-89A58F817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855" y="2787"/>
                <a:ext cx="37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2" name="AutoShape 825">
                <a:extLst>
                  <a:ext uri="{FF2B5EF4-FFF2-40B4-BE49-F238E27FC236}">
                    <a16:creationId xmlns:a16="http://schemas.microsoft.com/office/drawing/2014/main" id="{CB611E6C-F13A-4D7E-8C37-034AAD58A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86" y="2710"/>
                <a:ext cx="42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3" name="AutoShape 826">
                <a:extLst>
                  <a:ext uri="{FF2B5EF4-FFF2-40B4-BE49-F238E27FC236}">
                    <a16:creationId xmlns:a16="http://schemas.microsoft.com/office/drawing/2014/main" id="{0781BA70-D895-4296-9B59-39F96395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46" y="2772"/>
                <a:ext cx="45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4" name="AutoShape 827">
                <a:extLst>
                  <a:ext uri="{FF2B5EF4-FFF2-40B4-BE49-F238E27FC236}">
                    <a16:creationId xmlns:a16="http://schemas.microsoft.com/office/drawing/2014/main" id="{598F5A60-0428-45FE-82B3-67E505D42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810" y="2832"/>
                <a:ext cx="37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5" name="AutoShape 828">
                <a:extLst>
                  <a:ext uri="{FF2B5EF4-FFF2-40B4-BE49-F238E27FC236}">
                    <a16:creationId xmlns:a16="http://schemas.microsoft.com/office/drawing/2014/main" id="{99E92525-1348-4916-BB0A-92A4FA0D4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47" y="2752"/>
                <a:ext cx="42" cy="33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6" name="AutoShape 829">
                <a:extLst>
                  <a:ext uri="{FF2B5EF4-FFF2-40B4-BE49-F238E27FC236}">
                    <a16:creationId xmlns:a16="http://schemas.microsoft.com/office/drawing/2014/main" id="{5F72D375-CC14-45D8-9F47-0A23B8954C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06" y="2813"/>
                <a:ext cx="45" cy="33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7" name="AutoShape 830">
                <a:extLst>
                  <a:ext uri="{FF2B5EF4-FFF2-40B4-BE49-F238E27FC236}">
                    <a16:creationId xmlns:a16="http://schemas.microsoft.com/office/drawing/2014/main" id="{A80F1FCB-FE24-4919-AD99-44E5D9BE0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70" y="2873"/>
                <a:ext cx="37" cy="33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8" name="AutoShape 831">
                <a:extLst>
                  <a:ext uri="{FF2B5EF4-FFF2-40B4-BE49-F238E27FC236}">
                    <a16:creationId xmlns:a16="http://schemas.microsoft.com/office/drawing/2014/main" id="{A40299D4-9C8A-47CC-9463-CB9461F57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02" y="2795"/>
                <a:ext cx="42" cy="35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9" name="AutoShape 832">
                <a:extLst>
                  <a:ext uri="{FF2B5EF4-FFF2-40B4-BE49-F238E27FC236}">
                    <a16:creationId xmlns:a16="http://schemas.microsoft.com/office/drawing/2014/main" id="{855B6D2E-40AD-43B3-84DA-6B7064049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62" y="2857"/>
                <a:ext cx="45" cy="35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0" name="AutoShape 833">
                <a:extLst>
                  <a:ext uri="{FF2B5EF4-FFF2-40B4-BE49-F238E27FC236}">
                    <a16:creationId xmlns:a16="http://schemas.microsoft.com/office/drawing/2014/main" id="{986B84D9-2A83-4213-B918-F91516FCD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26" y="2917"/>
                <a:ext cx="37" cy="35"/>
              </a:xfrm>
              <a:prstGeom prst="roundRect">
                <a:avLst>
                  <a:gd name="adj" fmla="val 37477"/>
                </a:avLst>
              </a:prstGeom>
              <a:solidFill>
                <a:srgbClr val="FFFF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1" name="AutoShape 834">
                <a:extLst>
                  <a:ext uri="{FF2B5EF4-FFF2-40B4-BE49-F238E27FC236}">
                    <a16:creationId xmlns:a16="http://schemas.microsoft.com/office/drawing/2014/main" id="{8F1D405A-4E4D-48E8-91C3-D6B59B112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66" y="2828"/>
                <a:ext cx="33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2" name="AutoShape 835">
                <a:extLst>
                  <a:ext uri="{FF2B5EF4-FFF2-40B4-BE49-F238E27FC236}">
                    <a16:creationId xmlns:a16="http://schemas.microsoft.com/office/drawing/2014/main" id="{1908AF8B-413E-4D52-B212-A7C1F28EA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09" y="2870"/>
                <a:ext cx="31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3" name="AutoShape 836">
                <a:extLst>
                  <a:ext uri="{FF2B5EF4-FFF2-40B4-BE49-F238E27FC236}">
                    <a16:creationId xmlns:a16="http://schemas.microsoft.com/office/drawing/2014/main" id="{0AF7C68B-1C48-4BF3-AADC-4225F799F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56" y="2917"/>
                <a:ext cx="33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4" name="AutoShape 837">
                <a:extLst>
                  <a:ext uri="{FF2B5EF4-FFF2-40B4-BE49-F238E27FC236}">
                    <a16:creationId xmlns:a16="http://schemas.microsoft.com/office/drawing/2014/main" id="{BF805C2A-01CC-4E6D-8302-6CA082BFD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98" y="2959"/>
                <a:ext cx="31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5" name="AutoShape 838">
                <a:extLst>
                  <a:ext uri="{FF2B5EF4-FFF2-40B4-BE49-F238E27FC236}">
                    <a16:creationId xmlns:a16="http://schemas.microsoft.com/office/drawing/2014/main" id="{66C6E369-8552-4B48-A4AD-EB673CE76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24" y="2871"/>
                <a:ext cx="33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6" name="AutoShape 839">
                <a:extLst>
                  <a:ext uri="{FF2B5EF4-FFF2-40B4-BE49-F238E27FC236}">
                    <a16:creationId xmlns:a16="http://schemas.microsoft.com/office/drawing/2014/main" id="{93388F1B-70E4-4A65-84F9-5AD9A136B7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67" y="2912"/>
                <a:ext cx="31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7" name="AutoShape 840">
                <a:extLst>
                  <a:ext uri="{FF2B5EF4-FFF2-40B4-BE49-F238E27FC236}">
                    <a16:creationId xmlns:a16="http://schemas.microsoft.com/office/drawing/2014/main" id="{290AECD4-F103-42A4-9F6D-DD12CFAF0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13" y="2960"/>
                <a:ext cx="33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8" name="AutoShape 841">
                <a:extLst>
                  <a:ext uri="{FF2B5EF4-FFF2-40B4-BE49-F238E27FC236}">
                    <a16:creationId xmlns:a16="http://schemas.microsoft.com/office/drawing/2014/main" id="{DAF66B64-767D-4C70-A504-5012DC97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56" y="3002"/>
                <a:ext cx="31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9" name="AutoShape 842">
                <a:extLst>
                  <a:ext uri="{FF2B5EF4-FFF2-40B4-BE49-F238E27FC236}">
                    <a16:creationId xmlns:a16="http://schemas.microsoft.com/office/drawing/2014/main" id="{C2F0CD98-B174-4099-83D9-2D72BD741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479" y="2916"/>
                <a:ext cx="33" cy="35"/>
              </a:xfrm>
              <a:prstGeom prst="roundRect">
                <a:avLst>
                  <a:gd name="adj" fmla="val 37477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0" name="AutoShape 843">
                <a:extLst>
                  <a:ext uri="{FF2B5EF4-FFF2-40B4-BE49-F238E27FC236}">
                    <a16:creationId xmlns:a16="http://schemas.microsoft.com/office/drawing/2014/main" id="{07600DA7-5A0C-46F5-90E3-974829057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22" y="2958"/>
                <a:ext cx="31" cy="35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1" name="AutoShape 844">
                <a:extLst>
                  <a:ext uri="{FF2B5EF4-FFF2-40B4-BE49-F238E27FC236}">
                    <a16:creationId xmlns:a16="http://schemas.microsoft.com/office/drawing/2014/main" id="{6520FCEF-D2F2-467E-8834-BF3F8D435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69" y="3005"/>
                <a:ext cx="33" cy="35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2" name="AutoShape 845">
                <a:extLst>
                  <a:ext uri="{FF2B5EF4-FFF2-40B4-BE49-F238E27FC236}">
                    <a16:creationId xmlns:a16="http://schemas.microsoft.com/office/drawing/2014/main" id="{94E86837-F7AF-4030-8631-EED966513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11" y="3047"/>
                <a:ext cx="31" cy="35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5B584BC-DA23-4A1C-B909-AAD80148805A}"/>
                </a:ext>
              </a:extLst>
            </p:cNvPr>
            <p:cNvGrpSpPr/>
            <p:nvPr/>
          </p:nvGrpSpPr>
          <p:grpSpPr>
            <a:xfrm>
              <a:off x="7973906" y="901371"/>
              <a:ext cx="1079872" cy="1036553"/>
              <a:chOff x="637332" y="681479"/>
              <a:chExt cx="997154" cy="1283804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E5A2949-2E08-4A43-AB73-836FF7D8F235}"/>
                  </a:ext>
                </a:extLst>
              </p:cNvPr>
              <p:cNvSpPr/>
              <p:nvPr/>
            </p:nvSpPr>
            <p:spPr>
              <a:xfrm>
                <a:off x="637332" y="1531367"/>
                <a:ext cx="997154" cy="433916"/>
              </a:xfrm>
              <a:custGeom>
                <a:avLst/>
                <a:gdLst>
                  <a:gd name="connsiteX0" fmla="*/ 0 w 1778000"/>
                  <a:gd name="connsiteY0" fmla="*/ 433916 h 433916"/>
                  <a:gd name="connsiteX1" fmla="*/ 433916 w 1778000"/>
                  <a:gd name="connsiteY1" fmla="*/ 0 h 433916"/>
                  <a:gd name="connsiteX2" fmla="*/ 1778000 w 1778000"/>
                  <a:gd name="connsiteY2" fmla="*/ 0 h 433916"/>
                  <a:gd name="connsiteX3" fmla="*/ 1335616 w 1778000"/>
                  <a:gd name="connsiteY3" fmla="*/ 433916 h 433916"/>
                  <a:gd name="connsiteX4" fmla="*/ 0 w 1778000"/>
                  <a:gd name="connsiteY4" fmla="*/ 433916 h 43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8000" h="433916">
                    <a:moveTo>
                      <a:pt x="0" y="433916"/>
                    </a:moveTo>
                    <a:lnTo>
                      <a:pt x="433916" y="0"/>
                    </a:lnTo>
                    <a:lnTo>
                      <a:pt x="1778000" y="0"/>
                    </a:lnTo>
                    <a:lnTo>
                      <a:pt x="1335616" y="433916"/>
                    </a:lnTo>
                    <a:lnTo>
                      <a:pt x="0" y="43391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1D8D985-A105-4E09-9D82-25768E8716DA}"/>
                  </a:ext>
                </a:extLst>
              </p:cNvPr>
              <p:cNvGrpSpPr/>
              <p:nvPr/>
            </p:nvGrpSpPr>
            <p:grpSpPr>
              <a:xfrm>
                <a:off x="949299" y="681479"/>
                <a:ext cx="593075" cy="1201275"/>
                <a:chOff x="910006" y="423466"/>
                <a:chExt cx="1119902" cy="2268363"/>
              </a:xfrm>
            </p:grpSpPr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C989EF19-B871-4A55-9AAB-9B309883B43E}"/>
                    </a:ext>
                  </a:extLst>
                </p:cNvPr>
                <p:cNvGrpSpPr/>
                <p:nvPr/>
              </p:nvGrpSpPr>
              <p:grpSpPr>
                <a:xfrm>
                  <a:off x="910006" y="423466"/>
                  <a:ext cx="1119902" cy="2268363"/>
                  <a:chOff x="910006" y="423466"/>
                  <a:chExt cx="1119902" cy="2268363"/>
                </a:xfrm>
              </p:grpSpPr>
              <p:sp>
                <p:nvSpPr>
                  <p:cNvPr id="173" name="Cube 172">
                    <a:extLst>
                      <a:ext uri="{FF2B5EF4-FFF2-40B4-BE49-F238E27FC236}">
                        <a16:creationId xmlns:a16="http://schemas.microsoft.com/office/drawing/2014/main" id="{FB8928E0-F71F-412A-B6D2-E1A98986FA41}"/>
                      </a:ext>
                    </a:extLst>
                  </p:cNvPr>
                  <p:cNvSpPr/>
                  <p:nvPr/>
                </p:nvSpPr>
                <p:spPr>
                  <a:xfrm>
                    <a:off x="1320993" y="1602769"/>
                    <a:ext cx="708913" cy="708915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4" name="Cube 173">
                    <a:extLst>
                      <a:ext uri="{FF2B5EF4-FFF2-40B4-BE49-F238E27FC236}">
                        <a16:creationId xmlns:a16="http://schemas.microsoft.com/office/drawing/2014/main" id="{53B1972C-54A5-47ED-ACA2-850CFE6DBB17}"/>
                      </a:ext>
                    </a:extLst>
                  </p:cNvPr>
                  <p:cNvSpPr/>
                  <p:nvPr/>
                </p:nvSpPr>
                <p:spPr>
                  <a:xfrm>
                    <a:off x="1115508" y="1787704"/>
                    <a:ext cx="708913" cy="708915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Cube 174">
                    <a:extLst>
                      <a:ext uri="{FF2B5EF4-FFF2-40B4-BE49-F238E27FC236}">
                        <a16:creationId xmlns:a16="http://schemas.microsoft.com/office/drawing/2014/main" id="{F37AA133-D97B-4D2E-BDD2-CEFF365F3336}"/>
                      </a:ext>
                    </a:extLst>
                  </p:cNvPr>
                  <p:cNvSpPr/>
                  <p:nvPr/>
                </p:nvSpPr>
                <p:spPr>
                  <a:xfrm>
                    <a:off x="910006" y="1982914"/>
                    <a:ext cx="708915" cy="708915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Cube 175">
                    <a:extLst>
                      <a:ext uri="{FF2B5EF4-FFF2-40B4-BE49-F238E27FC236}">
                        <a16:creationId xmlns:a16="http://schemas.microsoft.com/office/drawing/2014/main" id="{45E6DBAC-DBDE-42DD-B139-0FCB5C8A1663}"/>
                      </a:ext>
                    </a:extLst>
                  </p:cNvPr>
                  <p:cNvSpPr/>
                  <p:nvPr/>
                </p:nvSpPr>
                <p:spPr>
                  <a:xfrm>
                    <a:off x="1320992" y="990995"/>
                    <a:ext cx="708912" cy="708914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Cube 176">
                    <a:extLst>
                      <a:ext uri="{FF2B5EF4-FFF2-40B4-BE49-F238E27FC236}">
                        <a16:creationId xmlns:a16="http://schemas.microsoft.com/office/drawing/2014/main" id="{4C200806-124F-439F-ACB5-D376508E7136}"/>
                      </a:ext>
                    </a:extLst>
                  </p:cNvPr>
                  <p:cNvSpPr/>
                  <p:nvPr/>
                </p:nvSpPr>
                <p:spPr>
                  <a:xfrm>
                    <a:off x="1125772" y="1212352"/>
                    <a:ext cx="708913" cy="708915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Cube 177">
                    <a:extLst>
                      <a:ext uri="{FF2B5EF4-FFF2-40B4-BE49-F238E27FC236}">
                        <a16:creationId xmlns:a16="http://schemas.microsoft.com/office/drawing/2014/main" id="{74A66B7B-236A-4B08-A5A5-20475B02FD16}"/>
                      </a:ext>
                    </a:extLst>
                  </p:cNvPr>
                  <p:cNvSpPr/>
                  <p:nvPr/>
                </p:nvSpPr>
                <p:spPr>
                  <a:xfrm>
                    <a:off x="920284" y="1407559"/>
                    <a:ext cx="708915" cy="708915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" name="Cube 214">
                    <a:extLst>
                      <a:ext uri="{FF2B5EF4-FFF2-40B4-BE49-F238E27FC236}">
                        <a16:creationId xmlns:a16="http://schemas.microsoft.com/office/drawing/2014/main" id="{E8A23DB8-4333-43CE-BD5E-6B5300D719D2}"/>
                      </a:ext>
                    </a:extLst>
                  </p:cNvPr>
                  <p:cNvSpPr/>
                  <p:nvPr/>
                </p:nvSpPr>
                <p:spPr>
                  <a:xfrm>
                    <a:off x="1320992" y="423466"/>
                    <a:ext cx="708916" cy="708914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6" name="Cube 215">
                    <a:extLst>
                      <a:ext uri="{FF2B5EF4-FFF2-40B4-BE49-F238E27FC236}">
                        <a16:creationId xmlns:a16="http://schemas.microsoft.com/office/drawing/2014/main" id="{F19F330A-BA19-4D4B-A0EC-395ECE66F100}"/>
                      </a:ext>
                    </a:extLst>
                  </p:cNvPr>
                  <p:cNvSpPr/>
                  <p:nvPr/>
                </p:nvSpPr>
                <p:spPr>
                  <a:xfrm>
                    <a:off x="1133443" y="631862"/>
                    <a:ext cx="708916" cy="708914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69" name="Cube 168">
                  <a:extLst>
                    <a:ext uri="{FF2B5EF4-FFF2-40B4-BE49-F238E27FC236}">
                      <a16:creationId xmlns:a16="http://schemas.microsoft.com/office/drawing/2014/main" id="{48E91221-30D1-4008-BAE6-6664B1161203}"/>
                    </a:ext>
                  </a:extLst>
                </p:cNvPr>
                <p:cNvSpPr/>
                <p:nvPr/>
              </p:nvSpPr>
              <p:spPr>
                <a:xfrm>
                  <a:off x="920911" y="831944"/>
                  <a:ext cx="708918" cy="708916"/>
                </a:xfrm>
                <a:prstGeom prst="cub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23" name="二等辺三角形 7172">
              <a:extLst>
                <a:ext uri="{FF2B5EF4-FFF2-40B4-BE49-F238E27FC236}">
                  <a16:creationId xmlns:a16="http://schemas.microsoft.com/office/drawing/2014/main" id="{E9B710E0-8317-463E-9329-014F3D552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236270" flipH="1">
              <a:off x="8030186" y="870208"/>
              <a:ext cx="145292" cy="438693"/>
            </a:xfrm>
            <a:prstGeom prst="triangle">
              <a:avLst>
                <a:gd name="adj" fmla="val 92281"/>
              </a:avLst>
            </a:prstGeom>
            <a:solidFill>
              <a:srgbClr val="00B0F0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SG" altLang="en-US" sz="1351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18" name="Cube 217">
            <a:extLst>
              <a:ext uri="{FF2B5EF4-FFF2-40B4-BE49-F238E27FC236}">
                <a16:creationId xmlns:a16="http://schemas.microsoft.com/office/drawing/2014/main" id="{E37FE4A7-B927-4A01-A981-135160971984}"/>
              </a:ext>
            </a:extLst>
          </p:cNvPr>
          <p:cNvSpPr/>
          <p:nvPr/>
        </p:nvSpPr>
        <p:spPr>
          <a:xfrm>
            <a:off x="487865" y="1047515"/>
            <a:ext cx="404802" cy="290366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1E8F553-7E1C-4421-B7CD-F2F692B085E2}"/>
              </a:ext>
            </a:extLst>
          </p:cNvPr>
          <p:cNvGrpSpPr/>
          <p:nvPr/>
        </p:nvGrpSpPr>
        <p:grpSpPr>
          <a:xfrm>
            <a:off x="486927" y="2226515"/>
            <a:ext cx="404802" cy="290365"/>
            <a:chOff x="705199" y="1939888"/>
            <a:chExt cx="298954" cy="214440"/>
          </a:xfrm>
          <a:solidFill>
            <a:srgbClr val="66FF33"/>
          </a:solidFill>
        </p:grpSpPr>
        <p:sp>
          <p:nvSpPr>
            <p:cNvPr id="217" name="Cube 216">
              <a:extLst>
                <a:ext uri="{FF2B5EF4-FFF2-40B4-BE49-F238E27FC236}">
                  <a16:creationId xmlns:a16="http://schemas.microsoft.com/office/drawing/2014/main" id="{C2167485-C29A-419D-A842-54741EF583B3}"/>
                </a:ext>
              </a:extLst>
            </p:cNvPr>
            <p:cNvSpPr/>
            <p:nvPr/>
          </p:nvSpPr>
          <p:spPr>
            <a:xfrm>
              <a:off x="705199" y="1939888"/>
              <a:ext cx="298954" cy="214440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928D060E-FBA7-49BD-B767-15D7154C7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965" y="2030355"/>
              <a:ext cx="118382" cy="115242"/>
            </a:xfrm>
            <a:prstGeom prst="rect">
              <a:avLst/>
            </a:prstGeom>
            <a:grpFill/>
            <a:ln w="28575">
              <a:noFill/>
            </a:ln>
          </p:spPr>
        </p:pic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9A08FC7-22AD-4222-92D2-50501B5ED20B}"/>
              </a:ext>
            </a:extLst>
          </p:cNvPr>
          <p:cNvGrpSpPr/>
          <p:nvPr/>
        </p:nvGrpSpPr>
        <p:grpSpPr>
          <a:xfrm>
            <a:off x="487865" y="1608503"/>
            <a:ext cx="404802" cy="290365"/>
            <a:chOff x="705199" y="1939888"/>
            <a:chExt cx="298954" cy="214440"/>
          </a:xfrm>
          <a:solidFill>
            <a:srgbClr val="66FF33"/>
          </a:solidFill>
        </p:grpSpPr>
        <p:sp>
          <p:nvSpPr>
            <p:cNvPr id="222" name="Cube 221">
              <a:extLst>
                <a:ext uri="{FF2B5EF4-FFF2-40B4-BE49-F238E27FC236}">
                  <a16:creationId xmlns:a16="http://schemas.microsoft.com/office/drawing/2014/main" id="{0CA354FB-4BC5-40DC-8755-86CAB4C6179A}"/>
                </a:ext>
              </a:extLst>
            </p:cNvPr>
            <p:cNvSpPr/>
            <p:nvPr/>
          </p:nvSpPr>
          <p:spPr>
            <a:xfrm>
              <a:off x="705199" y="1939888"/>
              <a:ext cx="298954" cy="214440"/>
            </a:xfrm>
            <a:prstGeom prst="cub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D1818339-69A1-47AF-A7FB-16A393E5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965" y="2030355"/>
              <a:ext cx="118382" cy="115242"/>
            </a:xfrm>
            <a:prstGeom prst="rect">
              <a:avLst/>
            </a:prstGeom>
            <a:grpFill/>
            <a:ln w="28575">
              <a:noFill/>
            </a:ln>
          </p:spPr>
        </p:pic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7254D687-BE43-4C3C-943F-BDF3B618EBB8}"/>
              </a:ext>
            </a:extLst>
          </p:cNvPr>
          <p:cNvSpPr txBox="1"/>
          <p:nvPr/>
        </p:nvSpPr>
        <p:spPr>
          <a:xfrm>
            <a:off x="887952" y="960098"/>
            <a:ext cx="1938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33C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QR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5% ~ 500 items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5551874D-B47B-4982-874C-ABB6ADFE01AC}"/>
              </a:ext>
            </a:extLst>
          </p:cNvPr>
          <p:cNvSpPr txBox="1"/>
          <p:nvPr/>
        </p:nvSpPr>
        <p:spPr>
          <a:xfrm>
            <a:off x="862932" y="1461038"/>
            <a:ext cx="193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33C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 QR code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 unique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11% ~ 1100 items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Cube 225">
            <a:extLst>
              <a:ext uri="{FF2B5EF4-FFF2-40B4-BE49-F238E27FC236}">
                <a16:creationId xmlns:a16="http://schemas.microsoft.com/office/drawing/2014/main" id="{00517E16-ED87-41FB-8211-3C4923063D58}"/>
              </a:ext>
            </a:extLst>
          </p:cNvPr>
          <p:cNvSpPr/>
          <p:nvPr/>
        </p:nvSpPr>
        <p:spPr>
          <a:xfrm>
            <a:off x="484232" y="4847436"/>
            <a:ext cx="404802" cy="290366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67E3D16-3765-4279-B6D2-0257F1FD0D6D}"/>
              </a:ext>
            </a:extLst>
          </p:cNvPr>
          <p:cNvGrpSpPr/>
          <p:nvPr/>
        </p:nvGrpSpPr>
        <p:grpSpPr>
          <a:xfrm>
            <a:off x="483294" y="6095308"/>
            <a:ext cx="404802" cy="290365"/>
            <a:chOff x="705199" y="1939888"/>
            <a:chExt cx="298954" cy="214440"/>
          </a:xfrm>
          <a:solidFill>
            <a:srgbClr val="66FF33"/>
          </a:solidFill>
        </p:grpSpPr>
        <p:sp>
          <p:nvSpPr>
            <p:cNvPr id="228" name="Cube 227">
              <a:extLst>
                <a:ext uri="{FF2B5EF4-FFF2-40B4-BE49-F238E27FC236}">
                  <a16:creationId xmlns:a16="http://schemas.microsoft.com/office/drawing/2014/main" id="{90806F54-4B8A-4F9E-BA6E-AC8540B4EC6A}"/>
                </a:ext>
              </a:extLst>
            </p:cNvPr>
            <p:cNvSpPr/>
            <p:nvPr/>
          </p:nvSpPr>
          <p:spPr>
            <a:xfrm>
              <a:off x="705199" y="1939888"/>
              <a:ext cx="298954" cy="214440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F86D3E28-8027-403B-858F-EA6779E9C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965" y="2030355"/>
              <a:ext cx="118382" cy="115242"/>
            </a:xfrm>
            <a:prstGeom prst="rect">
              <a:avLst/>
            </a:prstGeom>
            <a:grpFill/>
            <a:ln w="28575">
              <a:noFill/>
            </a:ln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82E76662-56D5-409D-B3BE-49A818FCC051}"/>
              </a:ext>
            </a:extLst>
          </p:cNvPr>
          <p:cNvGrpSpPr/>
          <p:nvPr/>
        </p:nvGrpSpPr>
        <p:grpSpPr>
          <a:xfrm>
            <a:off x="484232" y="5408424"/>
            <a:ext cx="404802" cy="290365"/>
            <a:chOff x="705199" y="1939888"/>
            <a:chExt cx="298954" cy="214440"/>
          </a:xfrm>
          <a:solidFill>
            <a:srgbClr val="66FF33"/>
          </a:solidFill>
        </p:grpSpPr>
        <p:sp>
          <p:nvSpPr>
            <p:cNvPr id="231" name="Cube 230">
              <a:extLst>
                <a:ext uri="{FF2B5EF4-FFF2-40B4-BE49-F238E27FC236}">
                  <a16:creationId xmlns:a16="http://schemas.microsoft.com/office/drawing/2014/main" id="{797F05B1-D0A4-4B8F-9867-ED8DB3048B5A}"/>
                </a:ext>
              </a:extLst>
            </p:cNvPr>
            <p:cNvSpPr/>
            <p:nvPr/>
          </p:nvSpPr>
          <p:spPr>
            <a:xfrm>
              <a:off x="705199" y="1939888"/>
              <a:ext cx="298954" cy="214440"/>
            </a:xfrm>
            <a:prstGeom prst="cub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AFC85212-D647-4040-94D2-A67D41D0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965" y="2030355"/>
              <a:ext cx="118382" cy="115242"/>
            </a:xfrm>
            <a:prstGeom prst="rect">
              <a:avLst/>
            </a:prstGeom>
            <a:grpFill/>
            <a:ln w="28575">
              <a:noFill/>
            </a:ln>
          </p:spPr>
        </p:pic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0307B29C-7C85-45D2-9C52-DE38D4ACEB4F}"/>
              </a:ext>
            </a:extLst>
          </p:cNvPr>
          <p:cNvSpPr txBox="1"/>
          <p:nvPr/>
        </p:nvSpPr>
        <p:spPr>
          <a:xfrm>
            <a:off x="862932" y="2087353"/>
            <a:ext cx="193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33C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 QR code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unique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84% ~ 7,860 items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F667BA1B-03CA-4B26-AAEE-126414F84CBB}"/>
              </a:ext>
            </a:extLst>
          </p:cNvPr>
          <p:cNvSpPr/>
          <p:nvPr/>
        </p:nvSpPr>
        <p:spPr>
          <a:xfrm>
            <a:off x="2571797" y="553229"/>
            <a:ext cx="4420024" cy="6213329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78160691-6BAE-44E0-9BF7-81A0D1A936D5}"/>
              </a:ext>
            </a:extLst>
          </p:cNvPr>
          <p:cNvSpPr/>
          <p:nvPr/>
        </p:nvSpPr>
        <p:spPr>
          <a:xfrm>
            <a:off x="3926298" y="495550"/>
            <a:ext cx="2708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RECEIPT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407C74FC-E7E8-4FC3-B100-9892753F0849}"/>
              </a:ext>
            </a:extLst>
          </p:cNvPr>
          <p:cNvSpPr/>
          <p:nvPr/>
        </p:nvSpPr>
        <p:spPr>
          <a:xfrm>
            <a:off x="6997982" y="554745"/>
            <a:ext cx="4051820" cy="6213329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A5107D41-2A67-4A8C-BFD5-AB150C9F8D91}"/>
              </a:ext>
            </a:extLst>
          </p:cNvPr>
          <p:cNvSpPr/>
          <p:nvPr/>
        </p:nvSpPr>
        <p:spPr>
          <a:xfrm>
            <a:off x="8460496" y="495550"/>
            <a:ext cx="2708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KITTING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8DCC2B71-F620-44D1-9AB1-F150D5E77C5A}"/>
              </a:ext>
            </a:extLst>
          </p:cNvPr>
          <p:cNvSpPr txBox="1"/>
          <p:nvPr/>
        </p:nvSpPr>
        <p:spPr>
          <a:xfrm>
            <a:off x="897580" y="4743794"/>
            <a:ext cx="1938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33C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QR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5% ~ 500 items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C144262-E46F-4360-AF87-0ADB602E25B5}"/>
              </a:ext>
            </a:extLst>
          </p:cNvPr>
          <p:cNvSpPr txBox="1"/>
          <p:nvPr/>
        </p:nvSpPr>
        <p:spPr>
          <a:xfrm>
            <a:off x="872560" y="5214139"/>
            <a:ext cx="193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33C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 QR code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 unique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11% ~ 1100 items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069C4B30-F17D-4335-BE9F-81AEA38629F8}"/>
              </a:ext>
            </a:extLst>
          </p:cNvPr>
          <p:cNvSpPr txBox="1"/>
          <p:nvPr/>
        </p:nvSpPr>
        <p:spPr>
          <a:xfrm>
            <a:off x="872560" y="5997671"/>
            <a:ext cx="193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33C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 QR code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unique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84% ~ 7,860 items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6B90599-80CF-41F0-8C74-6A9FE5B55387}"/>
              </a:ext>
            </a:extLst>
          </p:cNvPr>
          <p:cNvSpPr txBox="1"/>
          <p:nvPr/>
        </p:nvSpPr>
        <p:spPr>
          <a:xfrm>
            <a:off x="4128418" y="806677"/>
            <a:ext cx="2015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33CC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Scan 100% box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98E80A0E-F5E0-443B-85B1-70C03C5078AD}"/>
              </a:ext>
            </a:extLst>
          </p:cNvPr>
          <p:cNvSpPr txBox="1"/>
          <p:nvPr/>
        </p:nvSpPr>
        <p:spPr>
          <a:xfrm>
            <a:off x="3264355" y="2286732"/>
            <a:ext cx="2542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33C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Cannot skip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scan box</a:t>
            </a:r>
            <a:endParaRPr kumimoji="0" lang="en-US" sz="1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2" name="Arrow: Right 251">
            <a:extLst>
              <a:ext uri="{FF2B5EF4-FFF2-40B4-BE49-F238E27FC236}">
                <a16:creationId xmlns:a16="http://schemas.microsoft.com/office/drawing/2014/main" id="{EB6C8C8D-42C9-4D8E-AE21-75D9A59EAE55}"/>
              </a:ext>
            </a:extLst>
          </p:cNvPr>
          <p:cNvSpPr/>
          <p:nvPr/>
        </p:nvSpPr>
        <p:spPr>
          <a:xfrm>
            <a:off x="2049829" y="1149350"/>
            <a:ext cx="637064" cy="1034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3" name="Arrow: Right 252">
            <a:extLst>
              <a:ext uri="{FF2B5EF4-FFF2-40B4-BE49-F238E27FC236}">
                <a16:creationId xmlns:a16="http://schemas.microsoft.com/office/drawing/2014/main" id="{ADBECDFF-2F0C-41FF-A6D7-733778210EFB}"/>
              </a:ext>
            </a:extLst>
          </p:cNvPr>
          <p:cNvSpPr/>
          <p:nvPr/>
        </p:nvSpPr>
        <p:spPr>
          <a:xfrm>
            <a:off x="2053368" y="1809023"/>
            <a:ext cx="637064" cy="1034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Arrow: Right 253">
            <a:extLst>
              <a:ext uri="{FF2B5EF4-FFF2-40B4-BE49-F238E27FC236}">
                <a16:creationId xmlns:a16="http://schemas.microsoft.com/office/drawing/2014/main" id="{30441301-2F9D-49BF-9BE2-36039BD1E91C}"/>
              </a:ext>
            </a:extLst>
          </p:cNvPr>
          <p:cNvSpPr/>
          <p:nvPr/>
        </p:nvSpPr>
        <p:spPr>
          <a:xfrm>
            <a:off x="2077294" y="2397986"/>
            <a:ext cx="608807" cy="11464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DAD6E9E7-BADB-4D04-9180-9E4F25060223}"/>
              </a:ext>
            </a:extLst>
          </p:cNvPr>
          <p:cNvSpPr/>
          <p:nvPr/>
        </p:nvSpPr>
        <p:spPr>
          <a:xfrm>
            <a:off x="2063955" y="928087"/>
            <a:ext cx="1627607" cy="504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OCR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A4EE88D2-8931-468F-B5B4-0E239024C551}"/>
              </a:ext>
            </a:extLst>
          </p:cNvPr>
          <p:cNvSpPr/>
          <p:nvPr/>
        </p:nvSpPr>
        <p:spPr>
          <a:xfrm>
            <a:off x="2617129" y="1618757"/>
            <a:ext cx="1366366" cy="504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Scan QR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none unique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044631BE-8F60-46AE-89AF-2F79073E349B}"/>
              </a:ext>
            </a:extLst>
          </p:cNvPr>
          <p:cNvSpPr/>
          <p:nvPr/>
        </p:nvSpPr>
        <p:spPr>
          <a:xfrm>
            <a:off x="2605294" y="2210673"/>
            <a:ext cx="1038996" cy="504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Scan QR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Unique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28E9E390-4070-4C84-8A51-47123BF0D56C}"/>
              </a:ext>
            </a:extLst>
          </p:cNvPr>
          <p:cNvSpPr/>
          <p:nvPr/>
        </p:nvSpPr>
        <p:spPr>
          <a:xfrm>
            <a:off x="440459" y="5897660"/>
            <a:ext cx="2849967" cy="82222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1" name="Arrow: Right 260">
            <a:extLst>
              <a:ext uri="{FF2B5EF4-FFF2-40B4-BE49-F238E27FC236}">
                <a16:creationId xmlns:a16="http://schemas.microsoft.com/office/drawing/2014/main" id="{4C88D93D-4861-4983-9028-D6E59509CBA1}"/>
              </a:ext>
            </a:extLst>
          </p:cNvPr>
          <p:cNvSpPr/>
          <p:nvPr/>
        </p:nvSpPr>
        <p:spPr>
          <a:xfrm>
            <a:off x="2089993" y="4883050"/>
            <a:ext cx="596108" cy="953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2" name="Arrow: Right 261">
            <a:extLst>
              <a:ext uri="{FF2B5EF4-FFF2-40B4-BE49-F238E27FC236}">
                <a16:creationId xmlns:a16="http://schemas.microsoft.com/office/drawing/2014/main" id="{7DA59BEE-ABA6-4241-A1F6-FDC808E82AD5}"/>
              </a:ext>
            </a:extLst>
          </p:cNvPr>
          <p:cNvSpPr/>
          <p:nvPr/>
        </p:nvSpPr>
        <p:spPr>
          <a:xfrm>
            <a:off x="2093532" y="5542723"/>
            <a:ext cx="596108" cy="953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3" name="Arrow: Right 262">
            <a:extLst>
              <a:ext uri="{FF2B5EF4-FFF2-40B4-BE49-F238E27FC236}">
                <a16:creationId xmlns:a16="http://schemas.microsoft.com/office/drawing/2014/main" id="{74F008CB-4809-4FA7-BB3F-52E27E8CC000}"/>
              </a:ext>
            </a:extLst>
          </p:cNvPr>
          <p:cNvSpPr/>
          <p:nvPr/>
        </p:nvSpPr>
        <p:spPr>
          <a:xfrm>
            <a:off x="2115864" y="6268463"/>
            <a:ext cx="569668" cy="10565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F1526B0-7576-44E8-90D3-69D46E3EE135}"/>
              </a:ext>
            </a:extLst>
          </p:cNvPr>
          <p:cNvSpPr/>
          <p:nvPr/>
        </p:nvSpPr>
        <p:spPr>
          <a:xfrm>
            <a:off x="2046860" y="4661787"/>
            <a:ext cx="1627607" cy="504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OCR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BB3299C3-6C8B-4E2C-BE14-27A8CF4D591A}"/>
              </a:ext>
            </a:extLst>
          </p:cNvPr>
          <p:cNvSpPr/>
          <p:nvPr/>
        </p:nvSpPr>
        <p:spPr>
          <a:xfrm>
            <a:off x="2600034" y="5352457"/>
            <a:ext cx="1366366" cy="504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Scan QR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none unique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5350EB5-05E5-4C2F-A5A2-AA0B6F61D149}"/>
              </a:ext>
            </a:extLst>
          </p:cNvPr>
          <p:cNvSpPr/>
          <p:nvPr/>
        </p:nvSpPr>
        <p:spPr>
          <a:xfrm>
            <a:off x="2623934" y="6068667"/>
            <a:ext cx="1038996" cy="504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KEEP</a:t>
            </a:r>
          </a:p>
        </p:txBody>
      </p:sp>
      <p:sp>
        <p:nvSpPr>
          <p:cNvPr id="268" name="Right Brace 267">
            <a:extLst>
              <a:ext uri="{FF2B5EF4-FFF2-40B4-BE49-F238E27FC236}">
                <a16:creationId xmlns:a16="http://schemas.microsoft.com/office/drawing/2014/main" id="{0DD186D6-192E-4B88-AF70-E32328DE2CE3}"/>
              </a:ext>
            </a:extLst>
          </p:cNvPr>
          <p:cNvSpPr/>
          <p:nvPr/>
        </p:nvSpPr>
        <p:spPr>
          <a:xfrm>
            <a:off x="3302746" y="4889617"/>
            <a:ext cx="83359" cy="647872"/>
          </a:xfrm>
          <a:prstGeom prst="rightBrace">
            <a:avLst/>
          </a:prstGeom>
          <a:ln w="28575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24D6891F-3F04-4212-8444-A3CDA4F458D0}"/>
              </a:ext>
            </a:extLst>
          </p:cNvPr>
          <p:cNvGrpSpPr/>
          <p:nvPr/>
        </p:nvGrpSpPr>
        <p:grpSpPr>
          <a:xfrm>
            <a:off x="3454294" y="4810783"/>
            <a:ext cx="1565048" cy="303117"/>
            <a:chOff x="3629795" y="4832755"/>
            <a:chExt cx="1565048" cy="303117"/>
          </a:xfrm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B2C5857B-A3D7-40BB-8897-B36344754E40}"/>
                </a:ext>
              </a:extLst>
            </p:cNvPr>
            <p:cNvSpPr/>
            <p:nvPr/>
          </p:nvSpPr>
          <p:spPr>
            <a:xfrm>
              <a:off x="3698520" y="4894158"/>
              <a:ext cx="1377248" cy="1961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54E4F223-F1BF-4C77-ADEA-0BD60383FD21}"/>
                </a:ext>
              </a:extLst>
            </p:cNvPr>
            <p:cNvSpPr/>
            <p:nvPr/>
          </p:nvSpPr>
          <p:spPr>
            <a:xfrm>
              <a:off x="3629795" y="4832755"/>
              <a:ext cx="1565048" cy="3031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Issue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unique QR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code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DB8BD303-4117-4B6E-9BDA-E25C0688072B}"/>
              </a:ext>
            </a:extLst>
          </p:cNvPr>
          <p:cNvGrpSpPr/>
          <p:nvPr/>
        </p:nvGrpSpPr>
        <p:grpSpPr>
          <a:xfrm>
            <a:off x="3449942" y="5054660"/>
            <a:ext cx="1565048" cy="303117"/>
            <a:chOff x="3629795" y="4832755"/>
            <a:chExt cx="1565048" cy="303117"/>
          </a:xfrm>
        </p:grpSpPr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105C645C-80C2-4F5B-830E-952E12C28A6F}"/>
                </a:ext>
              </a:extLst>
            </p:cNvPr>
            <p:cNvSpPr/>
            <p:nvPr/>
          </p:nvSpPr>
          <p:spPr>
            <a:xfrm>
              <a:off x="3698520" y="4894158"/>
              <a:ext cx="1377248" cy="1961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EA5544CC-2AF9-455D-BC9B-0D36B82160EE}"/>
                </a:ext>
              </a:extLst>
            </p:cNvPr>
            <p:cNvSpPr/>
            <p:nvPr/>
          </p:nvSpPr>
          <p:spPr>
            <a:xfrm>
              <a:off x="3629795" y="4832755"/>
              <a:ext cx="1565048" cy="3031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Verify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vs box</a:t>
              </a: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8E796FD9-206A-429E-B443-AD717F0706EA}"/>
              </a:ext>
            </a:extLst>
          </p:cNvPr>
          <p:cNvGrpSpPr/>
          <p:nvPr/>
        </p:nvGrpSpPr>
        <p:grpSpPr>
          <a:xfrm>
            <a:off x="3449091" y="5300126"/>
            <a:ext cx="1565048" cy="303117"/>
            <a:chOff x="3629795" y="4832755"/>
            <a:chExt cx="1565048" cy="303117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6755D574-DC0B-4332-8772-403D03618F6E}"/>
                </a:ext>
              </a:extLst>
            </p:cNvPr>
            <p:cNvSpPr/>
            <p:nvPr/>
          </p:nvSpPr>
          <p:spPr>
            <a:xfrm>
              <a:off x="3698520" y="4894158"/>
              <a:ext cx="1377248" cy="1961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0BCE88A6-76B9-47A5-BBEF-0B52BA56A08C}"/>
                </a:ext>
              </a:extLst>
            </p:cNvPr>
            <p:cNvSpPr/>
            <p:nvPr/>
          </p:nvSpPr>
          <p:spPr>
            <a:xfrm>
              <a:off x="3629795" y="4832755"/>
              <a:ext cx="1565048" cy="3031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Paste to 100%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box</a:t>
              </a:r>
            </a:p>
          </p:txBody>
        </p:sp>
      </p:grpSp>
      <p:sp>
        <p:nvSpPr>
          <p:cNvPr id="278" name="Isosceles Triangle 277">
            <a:extLst>
              <a:ext uri="{FF2B5EF4-FFF2-40B4-BE49-F238E27FC236}">
                <a16:creationId xmlns:a16="http://schemas.microsoft.com/office/drawing/2014/main" id="{66E06122-3A49-4642-BF32-8715306F344F}"/>
              </a:ext>
            </a:extLst>
          </p:cNvPr>
          <p:cNvSpPr/>
          <p:nvPr/>
        </p:nvSpPr>
        <p:spPr>
          <a:xfrm rot="10800000">
            <a:off x="4057064" y="5054078"/>
            <a:ext cx="261993" cy="78813"/>
          </a:xfrm>
          <a:prstGeom prst="triangle">
            <a:avLst/>
          </a:prstGeom>
          <a:solidFill>
            <a:srgbClr val="66FF33"/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Isosceles Triangle 278">
            <a:extLst>
              <a:ext uri="{FF2B5EF4-FFF2-40B4-BE49-F238E27FC236}">
                <a16:creationId xmlns:a16="http://schemas.microsoft.com/office/drawing/2014/main" id="{D985B31C-0443-49B9-8C59-CAB364D7656D}"/>
              </a:ext>
            </a:extLst>
          </p:cNvPr>
          <p:cNvSpPr/>
          <p:nvPr/>
        </p:nvSpPr>
        <p:spPr>
          <a:xfrm rot="10800000">
            <a:off x="4057063" y="5291754"/>
            <a:ext cx="261993" cy="78813"/>
          </a:xfrm>
          <a:prstGeom prst="triangle">
            <a:avLst/>
          </a:prstGeom>
          <a:solidFill>
            <a:srgbClr val="66FF33"/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Flowchart: Process 363">
            <a:extLst>
              <a:ext uri="{FF2B5EF4-FFF2-40B4-BE49-F238E27FC236}">
                <a16:creationId xmlns:a16="http://schemas.microsoft.com/office/drawing/2014/main" id="{C724F871-7D58-4846-8AC6-E23D4168E4B6}"/>
              </a:ext>
            </a:extLst>
          </p:cNvPr>
          <p:cNvSpPr/>
          <p:nvPr/>
        </p:nvSpPr>
        <p:spPr>
          <a:xfrm>
            <a:off x="5190858" y="5551715"/>
            <a:ext cx="683247" cy="44081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scan </a:t>
            </a:r>
          </a:p>
        </p:txBody>
      </p:sp>
      <p:pic>
        <p:nvPicPr>
          <p:cNvPr id="365" name="Picture 364">
            <a:extLst>
              <a:ext uri="{FF2B5EF4-FFF2-40B4-BE49-F238E27FC236}">
                <a16:creationId xmlns:a16="http://schemas.microsoft.com/office/drawing/2014/main" id="{259671A5-13C5-45D6-BF2B-9390087DAE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5529995" y="5907871"/>
            <a:ext cx="582763" cy="512383"/>
          </a:xfrm>
          <a:prstGeom prst="rect">
            <a:avLst/>
          </a:prstGeom>
        </p:spPr>
      </p:pic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0F919EA2-737C-4208-B137-07F0AC744131}"/>
              </a:ext>
            </a:extLst>
          </p:cNvPr>
          <p:cNvCxnSpPr>
            <a:cxnSpLocks/>
          </p:cNvCxnSpPr>
          <p:nvPr/>
        </p:nvCxnSpPr>
        <p:spPr>
          <a:xfrm>
            <a:off x="5225365" y="6315609"/>
            <a:ext cx="377363" cy="0"/>
          </a:xfrm>
          <a:prstGeom prst="straightConnector1">
            <a:avLst/>
          </a:prstGeom>
          <a:ln>
            <a:solidFill>
              <a:srgbClr val="0033CC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Rectangle 366">
            <a:extLst>
              <a:ext uri="{FF2B5EF4-FFF2-40B4-BE49-F238E27FC236}">
                <a16:creationId xmlns:a16="http://schemas.microsoft.com/office/drawing/2014/main" id="{EEC18A0E-1874-4B99-8140-64FC176FE45E}"/>
              </a:ext>
            </a:extLst>
          </p:cNvPr>
          <p:cNvSpPr/>
          <p:nvPr/>
        </p:nvSpPr>
        <p:spPr>
          <a:xfrm>
            <a:off x="5397916" y="6334497"/>
            <a:ext cx="8760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 print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Unique QR </a:t>
            </a:r>
          </a:p>
        </p:txBody>
      </p:sp>
      <p:pic>
        <p:nvPicPr>
          <p:cNvPr id="368" name="Picture 367">
            <a:extLst>
              <a:ext uri="{FF2B5EF4-FFF2-40B4-BE49-F238E27FC236}">
                <a16:creationId xmlns:a16="http://schemas.microsoft.com/office/drawing/2014/main" id="{E0C402D4-B454-4C00-85F9-50B45CE14D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96" y="6175925"/>
            <a:ext cx="424464" cy="36945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630D72B6-6D16-44B5-8284-AC1E7F49BBFE}"/>
              </a:ext>
            </a:extLst>
          </p:cNvPr>
          <p:cNvCxnSpPr>
            <a:cxnSpLocks/>
          </p:cNvCxnSpPr>
          <p:nvPr/>
        </p:nvCxnSpPr>
        <p:spPr>
          <a:xfrm>
            <a:off x="6109088" y="6310668"/>
            <a:ext cx="344612" cy="0"/>
          </a:xfrm>
          <a:prstGeom prst="straightConnector1">
            <a:avLst/>
          </a:prstGeom>
          <a:ln>
            <a:solidFill>
              <a:srgbClr val="0033CC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Rectangle 371">
            <a:extLst>
              <a:ext uri="{FF2B5EF4-FFF2-40B4-BE49-F238E27FC236}">
                <a16:creationId xmlns:a16="http://schemas.microsoft.com/office/drawing/2014/main" id="{15B10657-76FC-4AAE-B194-428EAD732ABB}"/>
              </a:ext>
            </a:extLst>
          </p:cNvPr>
          <p:cNvSpPr/>
          <p:nvPr/>
        </p:nvSpPr>
        <p:spPr>
          <a:xfrm>
            <a:off x="5189720" y="4777419"/>
            <a:ext cx="19693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Reject if wrong arrange</a:t>
            </a:r>
          </a:p>
        </p:txBody>
      </p: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A8025789-BCC2-4674-BAFD-49D70E657497}"/>
              </a:ext>
            </a:extLst>
          </p:cNvPr>
          <p:cNvGrpSpPr/>
          <p:nvPr/>
        </p:nvGrpSpPr>
        <p:grpSpPr>
          <a:xfrm>
            <a:off x="5646049" y="5046672"/>
            <a:ext cx="1037804" cy="1051513"/>
            <a:chOff x="5231181" y="5199072"/>
            <a:chExt cx="1037804" cy="1051513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B819F365-AEB3-44F3-9727-1E04A29BDCDA}"/>
                </a:ext>
              </a:extLst>
            </p:cNvPr>
            <p:cNvGrpSpPr/>
            <p:nvPr/>
          </p:nvGrpSpPr>
          <p:grpSpPr>
            <a:xfrm>
              <a:off x="5231181" y="5277712"/>
              <a:ext cx="1037804" cy="972873"/>
              <a:chOff x="1664111" y="1530378"/>
              <a:chExt cx="789134" cy="843195"/>
            </a:xfrm>
          </p:grpSpPr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53A06352-8FA9-4CA3-B3D6-C9DA0BE4D473}"/>
                  </a:ext>
                </a:extLst>
              </p:cNvPr>
              <p:cNvGrpSpPr/>
              <p:nvPr/>
            </p:nvGrpSpPr>
            <p:grpSpPr>
              <a:xfrm>
                <a:off x="1664111" y="1599359"/>
                <a:ext cx="789134" cy="774214"/>
                <a:chOff x="3584860" y="4350891"/>
                <a:chExt cx="1045175" cy="1069553"/>
              </a:xfrm>
            </p:grpSpPr>
            <p:grpSp>
              <p:nvGrpSpPr>
                <p:cNvPr id="285" name="Group 479">
                  <a:extLst>
                    <a:ext uri="{FF2B5EF4-FFF2-40B4-BE49-F238E27FC236}">
                      <a16:creationId xmlns:a16="http://schemas.microsoft.com/office/drawing/2014/main" id="{6E5BA3DE-F141-4416-B8D7-16020472A1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3584860" y="4403064"/>
                  <a:ext cx="430554" cy="391300"/>
                  <a:chOff x="1604" y="2044"/>
                  <a:chExt cx="538" cy="480"/>
                </a:xfrm>
              </p:grpSpPr>
              <p:sp>
                <p:nvSpPr>
                  <p:cNvPr id="322" name="AutoShape 480">
                    <a:extLst>
                      <a:ext uri="{FF2B5EF4-FFF2-40B4-BE49-F238E27FC236}">
                        <a16:creationId xmlns:a16="http://schemas.microsoft.com/office/drawing/2014/main" id="{2A2E4A80-51B9-4680-9E20-810A113EB1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04" y="2046"/>
                    <a:ext cx="47" cy="478"/>
                  </a:xfrm>
                  <a:prstGeom prst="cube">
                    <a:avLst>
                      <a:gd name="adj" fmla="val 42551"/>
                    </a:avLst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23" name="AutoShape 481">
                    <a:extLst>
                      <a:ext uri="{FF2B5EF4-FFF2-40B4-BE49-F238E27FC236}">
                        <a16:creationId xmlns:a16="http://schemas.microsoft.com/office/drawing/2014/main" id="{F5B0049A-9E9B-4FC4-9C44-5DD7225F9D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2" y="2256"/>
                    <a:ext cx="480" cy="48"/>
                  </a:xfrm>
                  <a:prstGeom prst="cube">
                    <a:avLst>
                      <a:gd name="adj" fmla="val 25000"/>
                    </a:avLst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24" name="AutoShape 482">
                    <a:extLst>
                      <a:ext uri="{FF2B5EF4-FFF2-40B4-BE49-F238E27FC236}">
                        <a16:creationId xmlns:a16="http://schemas.microsoft.com/office/drawing/2014/main" id="{C6AB475B-D7DE-447B-AAF0-DDDE0668A7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95" y="2044"/>
                    <a:ext cx="47" cy="478"/>
                  </a:xfrm>
                  <a:prstGeom prst="cube">
                    <a:avLst>
                      <a:gd name="adj" fmla="val 42551"/>
                    </a:avLst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p:grpSp>
            <p:grpSp>
              <p:nvGrpSpPr>
                <p:cNvPr id="286" name="Group 483">
                  <a:extLst>
                    <a:ext uri="{FF2B5EF4-FFF2-40B4-BE49-F238E27FC236}">
                      <a16:creationId xmlns:a16="http://schemas.microsoft.com/office/drawing/2014/main" id="{53FF6EA1-A0EF-44D2-9A92-CECCD0A580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3890570" y="4714474"/>
                  <a:ext cx="430554" cy="391300"/>
                  <a:chOff x="1604" y="2044"/>
                  <a:chExt cx="538" cy="480"/>
                </a:xfrm>
              </p:grpSpPr>
              <p:sp>
                <p:nvSpPr>
                  <p:cNvPr id="319" name="AutoShape 484">
                    <a:extLst>
                      <a:ext uri="{FF2B5EF4-FFF2-40B4-BE49-F238E27FC236}">
                        <a16:creationId xmlns:a16="http://schemas.microsoft.com/office/drawing/2014/main" id="{6A3245D0-71FE-49AB-9AB4-56AFC73A79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04" y="2046"/>
                    <a:ext cx="47" cy="478"/>
                  </a:xfrm>
                  <a:prstGeom prst="cube">
                    <a:avLst>
                      <a:gd name="adj" fmla="val 42551"/>
                    </a:avLst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20" name="AutoShape 485">
                    <a:extLst>
                      <a:ext uri="{FF2B5EF4-FFF2-40B4-BE49-F238E27FC236}">
                        <a16:creationId xmlns:a16="http://schemas.microsoft.com/office/drawing/2014/main" id="{F3552CD5-B284-4BB2-AE3A-3B13E63AA1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2" y="2256"/>
                    <a:ext cx="480" cy="48"/>
                  </a:xfrm>
                  <a:prstGeom prst="cube">
                    <a:avLst>
                      <a:gd name="adj" fmla="val 25000"/>
                    </a:avLst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21" name="AutoShape 486">
                    <a:extLst>
                      <a:ext uri="{FF2B5EF4-FFF2-40B4-BE49-F238E27FC236}">
                        <a16:creationId xmlns:a16="http://schemas.microsoft.com/office/drawing/2014/main" id="{F5E6ED9D-3DC0-4140-A324-320C7EA37E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95" y="2044"/>
                    <a:ext cx="47" cy="478"/>
                  </a:xfrm>
                  <a:prstGeom prst="cube">
                    <a:avLst>
                      <a:gd name="adj" fmla="val 42551"/>
                    </a:avLst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p:grpSp>
            <p:grpSp>
              <p:nvGrpSpPr>
                <p:cNvPr id="287" name="Group 487">
                  <a:extLst>
                    <a:ext uri="{FF2B5EF4-FFF2-40B4-BE49-F238E27FC236}">
                      <a16:creationId xmlns:a16="http://schemas.microsoft.com/office/drawing/2014/main" id="{5E5C5B45-96DB-4929-87AE-95C3F68C44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4199481" y="5029144"/>
                  <a:ext cx="430554" cy="391300"/>
                  <a:chOff x="1604" y="2044"/>
                  <a:chExt cx="538" cy="480"/>
                </a:xfrm>
              </p:grpSpPr>
              <p:sp>
                <p:nvSpPr>
                  <p:cNvPr id="316" name="AutoShape 488">
                    <a:extLst>
                      <a:ext uri="{FF2B5EF4-FFF2-40B4-BE49-F238E27FC236}">
                        <a16:creationId xmlns:a16="http://schemas.microsoft.com/office/drawing/2014/main" id="{108B4437-63FB-40CE-9CBE-6514729475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04" y="2046"/>
                    <a:ext cx="47" cy="478"/>
                  </a:xfrm>
                  <a:prstGeom prst="cube">
                    <a:avLst>
                      <a:gd name="adj" fmla="val 42551"/>
                    </a:avLst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7" name="AutoShape 489">
                    <a:extLst>
                      <a:ext uri="{FF2B5EF4-FFF2-40B4-BE49-F238E27FC236}">
                        <a16:creationId xmlns:a16="http://schemas.microsoft.com/office/drawing/2014/main" id="{DB45C434-ADD3-4E14-B9F3-E0BEFD2B40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32" y="2256"/>
                    <a:ext cx="480" cy="48"/>
                  </a:xfrm>
                  <a:prstGeom prst="cube">
                    <a:avLst>
                      <a:gd name="adj" fmla="val 25000"/>
                    </a:avLst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8" name="AutoShape 490">
                    <a:extLst>
                      <a:ext uri="{FF2B5EF4-FFF2-40B4-BE49-F238E27FC236}">
                        <a16:creationId xmlns:a16="http://schemas.microsoft.com/office/drawing/2014/main" id="{87FB649B-0709-4A06-8861-710E6433E8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95" y="2044"/>
                    <a:ext cx="47" cy="478"/>
                  </a:xfrm>
                  <a:prstGeom prst="cube">
                    <a:avLst>
                      <a:gd name="adj" fmla="val 42551"/>
                    </a:avLst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p:grpSp>
            <p:grpSp>
              <p:nvGrpSpPr>
                <p:cNvPr id="288" name="Group 499">
                  <a:extLst>
                    <a:ext uri="{FF2B5EF4-FFF2-40B4-BE49-F238E27FC236}">
                      <a16:creationId xmlns:a16="http://schemas.microsoft.com/office/drawing/2014/main" id="{706869E3-9EF0-4AB2-97EE-343E82E3DBD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3584860" y="4350891"/>
                  <a:ext cx="729862" cy="368474"/>
                  <a:chOff x="1536" y="1392"/>
                  <a:chExt cx="2480" cy="1200"/>
                </a:xfrm>
              </p:grpSpPr>
              <p:sp>
                <p:nvSpPr>
                  <p:cNvPr id="303" name="AutoShape 500">
                    <a:extLst>
                      <a:ext uri="{FF2B5EF4-FFF2-40B4-BE49-F238E27FC236}">
                        <a16:creationId xmlns:a16="http://schemas.microsoft.com/office/drawing/2014/main" id="{F2E0A813-2692-4BCA-8F84-296151AC7E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392"/>
                    <a:ext cx="1152" cy="1200"/>
                  </a:xfrm>
                  <a:prstGeom prst="cube">
                    <a:avLst>
                      <a:gd name="adj" fmla="val 92333"/>
                    </a:avLst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04" name="AutoShape 501">
                    <a:extLst>
                      <a:ext uri="{FF2B5EF4-FFF2-40B4-BE49-F238E27FC236}">
                        <a16:creationId xmlns:a16="http://schemas.microsoft.com/office/drawing/2014/main" id="{713DC0F2-72A4-487F-8D89-6C43AA0DDA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192" y="824"/>
                    <a:ext cx="144" cy="1296"/>
                  </a:xfrm>
                  <a:prstGeom prst="can">
                    <a:avLst>
                      <a:gd name="adj" fmla="val 55625"/>
                    </a:avLst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05" name="AutoShape 502">
                    <a:extLst>
                      <a:ext uri="{FF2B5EF4-FFF2-40B4-BE49-F238E27FC236}">
                        <a16:creationId xmlns:a16="http://schemas.microsoft.com/office/drawing/2014/main" id="{FA252EFE-8BA6-4B6C-B419-4B750C2297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072" y="920"/>
                    <a:ext cx="144" cy="1296"/>
                  </a:xfrm>
                  <a:prstGeom prst="can">
                    <a:avLst>
                      <a:gd name="adj" fmla="val 55625"/>
                    </a:avLst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06" name="AutoShape 503">
                    <a:extLst>
                      <a:ext uri="{FF2B5EF4-FFF2-40B4-BE49-F238E27FC236}">
                        <a16:creationId xmlns:a16="http://schemas.microsoft.com/office/drawing/2014/main" id="{3DC18662-4F0D-4D4C-A822-C761564F62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976" y="1016"/>
                    <a:ext cx="144" cy="1296"/>
                  </a:xfrm>
                  <a:prstGeom prst="can">
                    <a:avLst>
                      <a:gd name="adj" fmla="val 55625"/>
                    </a:avLst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07" name="AutoShape 504">
                    <a:extLst>
                      <a:ext uri="{FF2B5EF4-FFF2-40B4-BE49-F238E27FC236}">
                        <a16:creationId xmlns:a16="http://schemas.microsoft.com/office/drawing/2014/main" id="{0A37E0C5-F56B-417B-9FC9-AA7E6AC440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880" y="1112"/>
                    <a:ext cx="144" cy="1296"/>
                  </a:xfrm>
                  <a:prstGeom prst="can">
                    <a:avLst>
                      <a:gd name="adj" fmla="val 55625"/>
                    </a:avLst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08" name="AutoShape 505">
                    <a:extLst>
                      <a:ext uri="{FF2B5EF4-FFF2-40B4-BE49-F238E27FC236}">
                        <a16:creationId xmlns:a16="http://schemas.microsoft.com/office/drawing/2014/main" id="{C69747EF-5BE9-44CB-A80C-D2C2BA7930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784" y="1208"/>
                    <a:ext cx="144" cy="1296"/>
                  </a:xfrm>
                  <a:prstGeom prst="can">
                    <a:avLst>
                      <a:gd name="adj" fmla="val 55625"/>
                    </a:avLst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09" name="AutoShape 506">
                    <a:extLst>
                      <a:ext uri="{FF2B5EF4-FFF2-40B4-BE49-F238E27FC236}">
                        <a16:creationId xmlns:a16="http://schemas.microsoft.com/office/drawing/2014/main" id="{2B9DD401-5ACB-4242-ABA7-478A9866BC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688" y="1304"/>
                    <a:ext cx="144" cy="1296"/>
                  </a:xfrm>
                  <a:prstGeom prst="can">
                    <a:avLst>
                      <a:gd name="adj" fmla="val 55625"/>
                    </a:avLst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0" name="AutoShape 507">
                    <a:extLst>
                      <a:ext uri="{FF2B5EF4-FFF2-40B4-BE49-F238E27FC236}">
                        <a16:creationId xmlns:a16="http://schemas.microsoft.com/office/drawing/2014/main" id="{FB5A1FCF-EE0C-49F8-95F3-8E535C00DB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92" y="1400"/>
                    <a:ext cx="144" cy="1296"/>
                  </a:xfrm>
                  <a:prstGeom prst="can">
                    <a:avLst>
                      <a:gd name="adj" fmla="val 55625"/>
                    </a:avLst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1" name="AutoShape 508">
                    <a:extLst>
                      <a:ext uri="{FF2B5EF4-FFF2-40B4-BE49-F238E27FC236}">
                        <a16:creationId xmlns:a16="http://schemas.microsoft.com/office/drawing/2014/main" id="{1A96EB10-1587-4602-8C57-B6CC64EF39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496" y="1496"/>
                    <a:ext cx="144" cy="1296"/>
                  </a:xfrm>
                  <a:prstGeom prst="can">
                    <a:avLst>
                      <a:gd name="adj" fmla="val 55625"/>
                    </a:avLst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2" name="AutoShape 509">
                    <a:extLst>
                      <a:ext uri="{FF2B5EF4-FFF2-40B4-BE49-F238E27FC236}">
                        <a16:creationId xmlns:a16="http://schemas.microsoft.com/office/drawing/2014/main" id="{E9A98236-7982-46F2-AC24-A5FF8BDA83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400" y="1592"/>
                    <a:ext cx="144" cy="1296"/>
                  </a:xfrm>
                  <a:prstGeom prst="can">
                    <a:avLst>
                      <a:gd name="adj" fmla="val 55625"/>
                    </a:avLst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3" name="AutoShape 510">
                    <a:extLst>
                      <a:ext uri="{FF2B5EF4-FFF2-40B4-BE49-F238E27FC236}">
                        <a16:creationId xmlns:a16="http://schemas.microsoft.com/office/drawing/2014/main" id="{20FD0683-4CEB-46C6-83D3-B30E4439B4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304" y="1688"/>
                    <a:ext cx="144" cy="1296"/>
                  </a:xfrm>
                  <a:prstGeom prst="can">
                    <a:avLst>
                      <a:gd name="adj" fmla="val 55625"/>
                    </a:avLst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4" name="AutoShape 511">
                    <a:extLst>
                      <a:ext uri="{FF2B5EF4-FFF2-40B4-BE49-F238E27FC236}">
                        <a16:creationId xmlns:a16="http://schemas.microsoft.com/office/drawing/2014/main" id="{52997B50-4A8B-4378-98EB-7085A8D425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208" y="1784"/>
                    <a:ext cx="144" cy="1296"/>
                  </a:xfrm>
                  <a:prstGeom prst="can">
                    <a:avLst>
                      <a:gd name="adj" fmla="val 55625"/>
                    </a:avLst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5" name="AutoShape 512">
                    <a:extLst>
                      <a:ext uri="{FF2B5EF4-FFF2-40B4-BE49-F238E27FC236}">
                        <a16:creationId xmlns:a16="http://schemas.microsoft.com/office/drawing/2014/main" id="{B827CA92-B9C2-44E2-8264-8AD4AD15A4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64" y="1392"/>
                    <a:ext cx="1152" cy="1200"/>
                  </a:xfrm>
                  <a:prstGeom prst="cube">
                    <a:avLst>
                      <a:gd name="adj" fmla="val 92333"/>
                    </a:avLst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p:grpSp>
            <p:grpSp>
              <p:nvGrpSpPr>
                <p:cNvPr id="289" name="Group 513">
                  <a:extLst>
                    <a:ext uri="{FF2B5EF4-FFF2-40B4-BE49-F238E27FC236}">
                      <a16:creationId xmlns:a16="http://schemas.microsoft.com/office/drawing/2014/main" id="{5EDAF013-D97C-4684-A476-220412C5B0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3898573" y="4670453"/>
                  <a:ext cx="729862" cy="368474"/>
                  <a:chOff x="1536" y="1392"/>
                  <a:chExt cx="2480" cy="1200"/>
                </a:xfrm>
              </p:grpSpPr>
              <p:sp>
                <p:nvSpPr>
                  <p:cNvPr id="290" name="AutoShape 514">
                    <a:extLst>
                      <a:ext uri="{FF2B5EF4-FFF2-40B4-BE49-F238E27FC236}">
                        <a16:creationId xmlns:a16="http://schemas.microsoft.com/office/drawing/2014/main" id="{0FF0D924-9AEE-4596-81F4-31A018BFF4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392"/>
                    <a:ext cx="1152" cy="1200"/>
                  </a:xfrm>
                  <a:prstGeom prst="cube">
                    <a:avLst>
                      <a:gd name="adj" fmla="val 92333"/>
                    </a:avLst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91" name="AutoShape 515">
                    <a:extLst>
                      <a:ext uri="{FF2B5EF4-FFF2-40B4-BE49-F238E27FC236}">
                        <a16:creationId xmlns:a16="http://schemas.microsoft.com/office/drawing/2014/main" id="{6CA0F5D9-A191-4CB6-959F-606222EA64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192" y="824"/>
                    <a:ext cx="144" cy="1296"/>
                  </a:xfrm>
                  <a:prstGeom prst="can">
                    <a:avLst>
                      <a:gd name="adj" fmla="val 55625"/>
                    </a:avLst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92" name="AutoShape 516">
                    <a:extLst>
                      <a:ext uri="{FF2B5EF4-FFF2-40B4-BE49-F238E27FC236}">
                        <a16:creationId xmlns:a16="http://schemas.microsoft.com/office/drawing/2014/main" id="{A0C6B803-AB56-45F7-8D81-D0DC2D945C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072" y="920"/>
                    <a:ext cx="144" cy="1296"/>
                  </a:xfrm>
                  <a:prstGeom prst="can">
                    <a:avLst>
                      <a:gd name="adj" fmla="val 55625"/>
                    </a:avLst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93" name="AutoShape 517">
                    <a:extLst>
                      <a:ext uri="{FF2B5EF4-FFF2-40B4-BE49-F238E27FC236}">
                        <a16:creationId xmlns:a16="http://schemas.microsoft.com/office/drawing/2014/main" id="{F610F53F-A65A-445F-87CB-3C8C3060B8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976" y="1016"/>
                    <a:ext cx="144" cy="1296"/>
                  </a:xfrm>
                  <a:prstGeom prst="can">
                    <a:avLst>
                      <a:gd name="adj" fmla="val 55625"/>
                    </a:avLst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94" name="AutoShape 518">
                    <a:extLst>
                      <a:ext uri="{FF2B5EF4-FFF2-40B4-BE49-F238E27FC236}">
                        <a16:creationId xmlns:a16="http://schemas.microsoft.com/office/drawing/2014/main" id="{1A59C0D1-A95E-4326-923F-CB33E17CEB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880" y="1112"/>
                    <a:ext cx="144" cy="1296"/>
                  </a:xfrm>
                  <a:prstGeom prst="can">
                    <a:avLst>
                      <a:gd name="adj" fmla="val 55625"/>
                    </a:avLst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95" name="AutoShape 519">
                    <a:extLst>
                      <a:ext uri="{FF2B5EF4-FFF2-40B4-BE49-F238E27FC236}">
                        <a16:creationId xmlns:a16="http://schemas.microsoft.com/office/drawing/2014/main" id="{CB9A10A3-0D25-47C7-8880-ED27959F46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784" y="1208"/>
                    <a:ext cx="144" cy="1296"/>
                  </a:xfrm>
                  <a:prstGeom prst="can">
                    <a:avLst>
                      <a:gd name="adj" fmla="val 55625"/>
                    </a:avLst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96" name="AutoShape 520">
                    <a:extLst>
                      <a:ext uri="{FF2B5EF4-FFF2-40B4-BE49-F238E27FC236}">
                        <a16:creationId xmlns:a16="http://schemas.microsoft.com/office/drawing/2014/main" id="{3A1A4790-F88D-4ABC-A20C-C9544BD25C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688" y="1304"/>
                    <a:ext cx="144" cy="1296"/>
                  </a:xfrm>
                  <a:prstGeom prst="can">
                    <a:avLst>
                      <a:gd name="adj" fmla="val 55625"/>
                    </a:avLst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97" name="AutoShape 521">
                    <a:extLst>
                      <a:ext uri="{FF2B5EF4-FFF2-40B4-BE49-F238E27FC236}">
                        <a16:creationId xmlns:a16="http://schemas.microsoft.com/office/drawing/2014/main" id="{4A678EF4-724F-4FD7-908E-A2FEC05031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92" y="1400"/>
                    <a:ext cx="144" cy="1296"/>
                  </a:xfrm>
                  <a:prstGeom prst="can">
                    <a:avLst>
                      <a:gd name="adj" fmla="val 55625"/>
                    </a:avLst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98" name="AutoShape 522">
                    <a:extLst>
                      <a:ext uri="{FF2B5EF4-FFF2-40B4-BE49-F238E27FC236}">
                        <a16:creationId xmlns:a16="http://schemas.microsoft.com/office/drawing/2014/main" id="{985AD0E9-D8F8-4870-BD7F-79621CD2A9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496" y="1496"/>
                    <a:ext cx="144" cy="1296"/>
                  </a:xfrm>
                  <a:prstGeom prst="can">
                    <a:avLst>
                      <a:gd name="adj" fmla="val 55625"/>
                    </a:avLst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99" name="AutoShape 523">
                    <a:extLst>
                      <a:ext uri="{FF2B5EF4-FFF2-40B4-BE49-F238E27FC236}">
                        <a16:creationId xmlns:a16="http://schemas.microsoft.com/office/drawing/2014/main" id="{A6269A44-6001-4A4C-B8E0-5C06D1E760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400" y="1592"/>
                    <a:ext cx="144" cy="1296"/>
                  </a:xfrm>
                  <a:prstGeom prst="can">
                    <a:avLst>
                      <a:gd name="adj" fmla="val 55625"/>
                    </a:avLst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00" name="AutoShape 524">
                    <a:extLst>
                      <a:ext uri="{FF2B5EF4-FFF2-40B4-BE49-F238E27FC236}">
                        <a16:creationId xmlns:a16="http://schemas.microsoft.com/office/drawing/2014/main" id="{459F757F-F2D1-4D13-9FE5-01683EAF92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304" y="1688"/>
                    <a:ext cx="144" cy="1296"/>
                  </a:xfrm>
                  <a:prstGeom prst="can">
                    <a:avLst>
                      <a:gd name="adj" fmla="val 55625"/>
                    </a:avLst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01" name="AutoShape 525">
                    <a:extLst>
                      <a:ext uri="{FF2B5EF4-FFF2-40B4-BE49-F238E27FC236}">
                        <a16:creationId xmlns:a16="http://schemas.microsoft.com/office/drawing/2014/main" id="{B3C00F93-47D8-4163-81A8-D4669707AD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208" y="1784"/>
                    <a:ext cx="144" cy="1296"/>
                  </a:xfrm>
                  <a:prstGeom prst="can">
                    <a:avLst>
                      <a:gd name="adj" fmla="val 55625"/>
                    </a:avLst>
                  </a:prstGeom>
                  <a:solidFill>
                    <a:schemeClr val="hlink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02" name="AutoShape 526">
                    <a:extLst>
                      <a:ext uri="{FF2B5EF4-FFF2-40B4-BE49-F238E27FC236}">
                        <a16:creationId xmlns:a16="http://schemas.microsoft.com/office/drawing/2014/main" id="{A151684B-B89D-4FF7-9195-EB8EB7404D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64" y="1392"/>
                    <a:ext cx="1152" cy="1200"/>
                  </a:xfrm>
                  <a:prstGeom prst="cube">
                    <a:avLst>
                      <a:gd name="adj" fmla="val 92333"/>
                    </a:avLst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sp>
            <p:nvSpPr>
              <p:cNvPr id="282" name="Cube 281">
                <a:extLst>
                  <a:ext uri="{FF2B5EF4-FFF2-40B4-BE49-F238E27FC236}">
                    <a16:creationId xmlns:a16="http://schemas.microsoft.com/office/drawing/2014/main" id="{BCE106DD-A940-415C-8985-B15F625FF11B}"/>
                  </a:ext>
                </a:extLst>
              </p:cNvPr>
              <p:cNvSpPr/>
              <p:nvPr/>
            </p:nvSpPr>
            <p:spPr>
              <a:xfrm>
                <a:off x="1795347" y="1530378"/>
                <a:ext cx="241312" cy="191192"/>
              </a:xfrm>
              <a:prstGeom prst="cub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Cube 282">
                <a:extLst>
                  <a:ext uri="{FF2B5EF4-FFF2-40B4-BE49-F238E27FC236}">
                    <a16:creationId xmlns:a16="http://schemas.microsoft.com/office/drawing/2014/main" id="{AA35A4E5-AE4A-4C1E-B7A3-6ADC61DF1AB6}"/>
                  </a:ext>
                </a:extLst>
              </p:cNvPr>
              <p:cNvSpPr/>
              <p:nvPr/>
            </p:nvSpPr>
            <p:spPr>
              <a:xfrm>
                <a:off x="1998030" y="1723514"/>
                <a:ext cx="241312" cy="19119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Cube 283">
                <a:extLst>
                  <a:ext uri="{FF2B5EF4-FFF2-40B4-BE49-F238E27FC236}">
                    <a16:creationId xmlns:a16="http://schemas.microsoft.com/office/drawing/2014/main" id="{70553851-7099-46FC-AA06-C23DB782EABA}"/>
                  </a:ext>
                </a:extLst>
              </p:cNvPr>
              <p:cNvSpPr/>
              <p:nvPr/>
            </p:nvSpPr>
            <p:spPr>
              <a:xfrm>
                <a:off x="2124855" y="1832950"/>
                <a:ext cx="241312" cy="19119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2FDDD355-CE08-46B8-9886-9DC694287278}"/>
                </a:ext>
              </a:extLst>
            </p:cNvPr>
            <p:cNvSpPr/>
            <p:nvPr/>
          </p:nvSpPr>
          <p:spPr>
            <a:xfrm>
              <a:off x="5348788" y="5199072"/>
              <a:ext cx="455781" cy="32544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0" name="Group 810">
            <a:extLst>
              <a:ext uri="{FF2B5EF4-FFF2-40B4-BE49-F238E27FC236}">
                <a16:creationId xmlns:a16="http://schemas.microsoft.com/office/drawing/2014/main" id="{00C2CB16-59E0-4624-98C7-7D62F97CB435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4834235" y="5903582"/>
            <a:ext cx="581922" cy="596389"/>
            <a:chOff x="2396" y="2242"/>
            <a:chExt cx="885" cy="907"/>
          </a:xfrm>
        </p:grpSpPr>
        <p:sp>
          <p:nvSpPr>
            <p:cNvPr id="421" name="AutoShape 811">
              <a:extLst>
                <a:ext uri="{FF2B5EF4-FFF2-40B4-BE49-F238E27FC236}">
                  <a16:creationId xmlns:a16="http://schemas.microsoft.com/office/drawing/2014/main" id="{C63859CA-91D5-4A9F-B7B3-22B146DE75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2" name="AutoShape 812">
              <a:extLst>
                <a:ext uri="{FF2B5EF4-FFF2-40B4-BE49-F238E27FC236}">
                  <a16:creationId xmlns:a16="http://schemas.microsoft.com/office/drawing/2014/main" id="{2BD8C9A3-A685-4980-81F4-CC649157AE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23" name="Group 813">
              <a:extLst>
                <a:ext uri="{FF2B5EF4-FFF2-40B4-BE49-F238E27FC236}">
                  <a16:creationId xmlns:a16="http://schemas.microsoft.com/office/drawing/2014/main" id="{30162DD0-412F-4A54-991A-DD055CD24E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454" name="Freeform 814">
                <a:extLst>
                  <a:ext uri="{FF2B5EF4-FFF2-40B4-BE49-F238E27FC236}">
                    <a16:creationId xmlns:a16="http://schemas.microsoft.com/office/drawing/2014/main" id="{5C177D16-130C-4E5C-A7AA-7DA62FDBC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5" name="Freeform 815">
                <a:extLst>
                  <a:ext uri="{FF2B5EF4-FFF2-40B4-BE49-F238E27FC236}">
                    <a16:creationId xmlns:a16="http://schemas.microsoft.com/office/drawing/2014/main" id="{28DBC9CC-9B50-4535-9FBB-7D9CA4DB39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24" name="AutoShape 816">
              <a:extLst>
                <a:ext uri="{FF2B5EF4-FFF2-40B4-BE49-F238E27FC236}">
                  <a16:creationId xmlns:a16="http://schemas.microsoft.com/office/drawing/2014/main" id="{0A961A60-D7BD-4696-B492-2D8A761605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5" name="AutoShape 817">
              <a:extLst>
                <a:ext uri="{FF2B5EF4-FFF2-40B4-BE49-F238E27FC236}">
                  <a16:creationId xmlns:a16="http://schemas.microsoft.com/office/drawing/2014/main" id="{4285C27B-617C-4934-913C-1982A37B4A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6" name="AutoShape 818">
              <a:extLst>
                <a:ext uri="{FF2B5EF4-FFF2-40B4-BE49-F238E27FC236}">
                  <a16:creationId xmlns:a16="http://schemas.microsoft.com/office/drawing/2014/main" id="{77E8005F-C106-4FEA-A6FE-247AAAA74A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7" name="Oval 819">
              <a:extLst>
                <a:ext uri="{FF2B5EF4-FFF2-40B4-BE49-F238E27FC236}">
                  <a16:creationId xmlns:a16="http://schemas.microsoft.com/office/drawing/2014/main" id="{067056D0-9006-414C-A40C-12AC9B314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8" name="AutoShape 820">
              <a:extLst>
                <a:ext uri="{FF2B5EF4-FFF2-40B4-BE49-F238E27FC236}">
                  <a16:creationId xmlns:a16="http://schemas.microsoft.com/office/drawing/2014/main" id="{CFEC83DB-F838-44CD-8A04-C7A11515C0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9" name="AutoShape 821">
              <a:extLst>
                <a:ext uri="{FF2B5EF4-FFF2-40B4-BE49-F238E27FC236}">
                  <a16:creationId xmlns:a16="http://schemas.microsoft.com/office/drawing/2014/main" id="{1498F12C-273B-4F3C-B9F6-BA48FEF786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0" name="AutoShape 822">
              <a:extLst>
                <a:ext uri="{FF2B5EF4-FFF2-40B4-BE49-F238E27FC236}">
                  <a16:creationId xmlns:a16="http://schemas.microsoft.com/office/drawing/2014/main" id="{C18924E6-7C83-46AC-8B40-C27A81B320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1" name="AutoShape 823">
              <a:extLst>
                <a:ext uri="{FF2B5EF4-FFF2-40B4-BE49-F238E27FC236}">
                  <a16:creationId xmlns:a16="http://schemas.microsoft.com/office/drawing/2014/main" id="{23F3A962-9671-4D60-955E-B73F3A8C9B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2" name="AutoShape 824">
              <a:extLst>
                <a:ext uri="{FF2B5EF4-FFF2-40B4-BE49-F238E27FC236}">
                  <a16:creationId xmlns:a16="http://schemas.microsoft.com/office/drawing/2014/main" id="{8547C5EA-26AD-433B-8223-23C4072914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3" name="AutoShape 825">
              <a:extLst>
                <a:ext uri="{FF2B5EF4-FFF2-40B4-BE49-F238E27FC236}">
                  <a16:creationId xmlns:a16="http://schemas.microsoft.com/office/drawing/2014/main" id="{793477D2-53AC-4004-B3AB-60DBE70CBB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4" name="AutoShape 826">
              <a:extLst>
                <a:ext uri="{FF2B5EF4-FFF2-40B4-BE49-F238E27FC236}">
                  <a16:creationId xmlns:a16="http://schemas.microsoft.com/office/drawing/2014/main" id="{7F19A978-3B1A-40EB-850A-8980EF396F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5" name="AutoShape 827">
              <a:extLst>
                <a:ext uri="{FF2B5EF4-FFF2-40B4-BE49-F238E27FC236}">
                  <a16:creationId xmlns:a16="http://schemas.microsoft.com/office/drawing/2014/main" id="{B313EBBC-1204-42C4-B1ED-363D5CCAC4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6" name="AutoShape 828">
              <a:extLst>
                <a:ext uri="{FF2B5EF4-FFF2-40B4-BE49-F238E27FC236}">
                  <a16:creationId xmlns:a16="http://schemas.microsoft.com/office/drawing/2014/main" id="{46E8D8D8-F444-4498-9A39-C051F3FB32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AutoShape 829">
              <a:extLst>
                <a:ext uri="{FF2B5EF4-FFF2-40B4-BE49-F238E27FC236}">
                  <a16:creationId xmlns:a16="http://schemas.microsoft.com/office/drawing/2014/main" id="{2606DEDE-1472-4214-8002-5CEA981710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8" name="AutoShape 830">
              <a:extLst>
                <a:ext uri="{FF2B5EF4-FFF2-40B4-BE49-F238E27FC236}">
                  <a16:creationId xmlns:a16="http://schemas.microsoft.com/office/drawing/2014/main" id="{54156A25-7FDC-482F-A2CF-543DCDDF6E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9" name="AutoShape 831">
              <a:extLst>
                <a:ext uri="{FF2B5EF4-FFF2-40B4-BE49-F238E27FC236}">
                  <a16:creationId xmlns:a16="http://schemas.microsoft.com/office/drawing/2014/main" id="{44DBEC1E-8F11-42D5-A73B-D6782E56B4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0" name="AutoShape 832">
              <a:extLst>
                <a:ext uri="{FF2B5EF4-FFF2-40B4-BE49-F238E27FC236}">
                  <a16:creationId xmlns:a16="http://schemas.microsoft.com/office/drawing/2014/main" id="{7E76D1A9-D39D-4889-ADC3-2A6576782B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1" name="AutoShape 833">
              <a:extLst>
                <a:ext uri="{FF2B5EF4-FFF2-40B4-BE49-F238E27FC236}">
                  <a16:creationId xmlns:a16="http://schemas.microsoft.com/office/drawing/2014/main" id="{4997B5F7-9AD0-4CB1-8174-BA85ACBAEA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2" name="AutoShape 834">
              <a:extLst>
                <a:ext uri="{FF2B5EF4-FFF2-40B4-BE49-F238E27FC236}">
                  <a16:creationId xmlns:a16="http://schemas.microsoft.com/office/drawing/2014/main" id="{89AD7268-81C3-4CCA-B389-F36BF79C1E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3" name="AutoShape 835">
              <a:extLst>
                <a:ext uri="{FF2B5EF4-FFF2-40B4-BE49-F238E27FC236}">
                  <a16:creationId xmlns:a16="http://schemas.microsoft.com/office/drawing/2014/main" id="{AA2894B2-F06C-41A9-A36D-77C0B04DA4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4" name="AutoShape 836">
              <a:extLst>
                <a:ext uri="{FF2B5EF4-FFF2-40B4-BE49-F238E27FC236}">
                  <a16:creationId xmlns:a16="http://schemas.microsoft.com/office/drawing/2014/main" id="{4DE743DB-9FDB-4862-9E55-91DFBCBE37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5" name="AutoShape 837">
              <a:extLst>
                <a:ext uri="{FF2B5EF4-FFF2-40B4-BE49-F238E27FC236}">
                  <a16:creationId xmlns:a16="http://schemas.microsoft.com/office/drawing/2014/main" id="{C6C21111-C2A5-466A-B4A1-0FB84F0522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6" name="AutoShape 838">
              <a:extLst>
                <a:ext uri="{FF2B5EF4-FFF2-40B4-BE49-F238E27FC236}">
                  <a16:creationId xmlns:a16="http://schemas.microsoft.com/office/drawing/2014/main" id="{BA897929-D8C6-4B52-A00C-4C1C4A19C7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7" name="AutoShape 839">
              <a:extLst>
                <a:ext uri="{FF2B5EF4-FFF2-40B4-BE49-F238E27FC236}">
                  <a16:creationId xmlns:a16="http://schemas.microsoft.com/office/drawing/2014/main" id="{ABCF60D7-99DA-4861-B372-4B5701946F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8" name="AutoShape 840">
              <a:extLst>
                <a:ext uri="{FF2B5EF4-FFF2-40B4-BE49-F238E27FC236}">
                  <a16:creationId xmlns:a16="http://schemas.microsoft.com/office/drawing/2014/main" id="{67C6160A-6637-42AC-AC6F-579488DDF2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9" name="AutoShape 841">
              <a:extLst>
                <a:ext uri="{FF2B5EF4-FFF2-40B4-BE49-F238E27FC236}">
                  <a16:creationId xmlns:a16="http://schemas.microsoft.com/office/drawing/2014/main" id="{180ABDA3-DF9D-4E04-A2F9-7F7172BD67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0" name="AutoShape 842">
              <a:extLst>
                <a:ext uri="{FF2B5EF4-FFF2-40B4-BE49-F238E27FC236}">
                  <a16:creationId xmlns:a16="http://schemas.microsoft.com/office/drawing/2014/main" id="{12CD1F38-6318-4262-BEB1-6AEE02FDFF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1" name="AutoShape 843">
              <a:extLst>
                <a:ext uri="{FF2B5EF4-FFF2-40B4-BE49-F238E27FC236}">
                  <a16:creationId xmlns:a16="http://schemas.microsoft.com/office/drawing/2014/main" id="{C2D8451A-8405-4616-9F63-1CF492EA0E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2" name="AutoShape 844">
              <a:extLst>
                <a:ext uri="{FF2B5EF4-FFF2-40B4-BE49-F238E27FC236}">
                  <a16:creationId xmlns:a16="http://schemas.microsoft.com/office/drawing/2014/main" id="{99B3D63F-0EC4-4B1B-98B8-4E90795493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3" name="AutoShape 845">
              <a:extLst>
                <a:ext uri="{FF2B5EF4-FFF2-40B4-BE49-F238E27FC236}">
                  <a16:creationId xmlns:a16="http://schemas.microsoft.com/office/drawing/2014/main" id="{DD701F00-C2E1-40F3-8591-94651E4C15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69" name="二等辺三角形 7172">
            <a:extLst>
              <a:ext uri="{FF2B5EF4-FFF2-40B4-BE49-F238E27FC236}">
                <a16:creationId xmlns:a16="http://schemas.microsoft.com/office/drawing/2014/main" id="{EA018668-C02C-461A-A447-F89B3AED4680}"/>
              </a:ext>
            </a:extLst>
          </p:cNvPr>
          <p:cNvSpPr>
            <a:spLocks noChangeArrowheads="1"/>
          </p:cNvSpPr>
          <p:nvPr/>
        </p:nvSpPr>
        <p:spPr bwMode="auto">
          <a:xfrm rot="14916790" flipH="1">
            <a:off x="5551766" y="5148212"/>
            <a:ext cx="90644" cy="1071564"/>
          </a:xfrm>
          <a:prstGeom prst="triangle">
            <a:avLst>
              <a:gd name="adj" fmla="val 92281"/>
            </a:avLst>
          </a:prstGeom>
          <a:solidFill>
            <a:srgbClr val="00B0F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EA0F36F8-2EEB-4FEB-872C-0EF01CAF50ED}"/>
              </a:ext>
            </a:extLst>
          </p:cNvPr>
          <p:cNvCxnSpPr>
            <a:cxnSpLocks/>
            <a:stCxn id="368" idx="0"/>
          </p:cNvCxnSpPr>
          <p:nvPr/>
        </p:nvCxnSpPr>
        <p:spPr>
          <a:xfrm flipH="1" flipV="1">
            <a:off x="6407810" y="5646187"/>
            <a:ext cx="245018" cy="52973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Rectangle 459">
            <a:extLst>
              <a:ext uri="{FF2B5EF4-FFF2-40B4-BE49-F238E27FC236}">
                <a16:creationId xmlns:a16="http://schemas.microsoft.com/office/drawing/2014/main" id="{6C4BEFCF-C4CB-482D-9FC0-64E06B7CE30F}"/>
              </a:ext>
            </a:extLst>
          </p:cNvPr>
          <p:cNvSpPr/>
          <p:nvPr/>
        </p:nvSpPr>
        <p:spPr>
          <a:xfrm>
            <a:off x="3373187" y="5824143"/>
            <a:ext cx="1520788" cy="89521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0437CD12-AB6B-4255-8746-DDB2CDA8C735}"/>
              </a:ext>
            </a:extLst>
          </p:cNvPr>
          <p:cNvSpPr/>
          <p:nvPr/>
        </p:nvSpPr>
        <p:spPr>
          <a:xfrm>
            <a:off x="3297272" y="5812426"/>
            <a:ext cx="179515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Setup verify 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like </a:t>
            </a:r>
            <a:r>
              <a:rPr kumimoji="0" lang="en-GB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Panacim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kumimoji="0" lang="en-GB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GR time increase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   111 hour/month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F5A4097C-9DA4-4C6E-81D2-C9996101D964}"/>
              </a:ext>
            </a:extLst>
          </p:cNvPr>
          <p:cNvSpPr/>
          <p:nvPr/>
        </p:nvSpPr>
        <p:spPr>
          <a:xfrm>
            <a:off x="11048192" y="470484"/>
            <a:ext cx="11113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BENEFIT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5" name="Freeform: Shape 464">
            <a:extLst>
              <a:ext uri="{FF2B5EF4-FFF2-40B4-BE49-F238E27FC236}">
                <a16:creationId xmlns:a16="http://schemas.microsoft.com/office/drawing/2014/main" id="{79408653-5A82-4AF2-A1B4-24AF5E54E566}"/>
              </a:ext>
            </a:extLst>
          </p:cNvPr>
          <p:cNvSpPr/>
          <p:nvPr/>
        </p:nvSpPr>
        <p:spPr>
          <a:xfrm>
            <a:off x="438963" y="4683033"/>
            <a:ext cx="10557933" cy="2040467"/>
          </a:xfrm>
          <a:custGeom>
            <a:avLst/>
            <a:gdLst>
              <a:gd name="connsiteX0" fmla="*/ 0 w 10557933"/>
              <a:gd name="connsiteY0" fmla="*/ 0 h 2040467"/>
              <a:gd name="connsiteX1" fmla="*/ 10557933 w 10557933"/>
              <a:gd name="connsiteY1" fmla="*/ 0 h 2040467"/>
              <a:gd name="connsiteX2" fmla="*/ 10557933 w 10557933"/>
              <a:gd name="connsiteY2" fmla="*/ 2040467 h 2040467"/>
              <a:gd name="connsiteX3" fmla="*/ 2904066 w 10557933"/>
              <a:gd name="connsiteY3" fmla="*/ 2040467 h 2040467"/>
              <a:gd name="connsiteX4" fmla="*/ 2904066 w 10557933"/>
              <a:gd name="connsiteY4" fmla="*/ 1151467 h 2040467"/>
              <a:gd name="connsiteX5" fmla="*/ 0 w 10557933"/>
              <a:gd name="connsiteY5" fmla="*/ 1151467 h 2040467"/>
              <a:gd name="connsiteX6" fmla="*/ 0 w 10557933"/>
              <a:gd name="connsiteY6" fmla="*/ 0 h 204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7933" h="2040467">
                <a:moveTo>
                  <a:pt x="0" y="0"/>
                </a:moveTo>
                <a:lnTo>
                  <a:pt x="10557933" y="0"/>
                </a:lnTo>
                <a:lnTo>
                  <a:pt x="10557933" y="2040467"/>
                </a:lnTo>
                <a:lnTo>
                  <a:pt x="2904066" y="2040467"/>
                </a:lnTo>
                <a:lnTo>
                  <a:pt x="2904066" y="1151467"/>
                </a:lnTo>
                <a:lnTo>
                  <a:pt x="0" y="1151467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33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7" name="Freeform: Shape 466">
            <a:extLst>
              <a:ext uri="{FF2B5EF4-FFF2-40B4-BE49-F238E27FC236}">
                <a16:creationId xmlns:a16="http://schemas.microsoft.com/office/drawing/2014/main" id="{B2BC972E-DBDE-478C-AE13-CED61A3D794D}"/>
              </a:ext>
            </a:extLst>
          </p:cNvPr>
          <p:cNvSpPr/>
          <p:nvPr/>
        </p:nvSpPr>
        <p:spPr>
          <a:xfrm>
            <a:off x="432540" y="966077"/>
            <a:ext cx="10557933" cy="1786467"/>
          </a:xfrm>
          <a:custGeom>
            <a:avLst/>
            <a:gdLst>
              <a:gd name="connsiteX0" fmla="*/ 8466 w 10557933"/>
              <a:gd name="connsiteY0" fmla="*/ 0 h 1786467"/>
              <a:gd name="connsiteX1" fmla="*/ 10557933 w 10557933"/>
              <a:gd name="connsiteY1" fmla="*/ 0 h 1786467"/>
              <a:gd name="connsiteX2" fmla="*/ 10557933 w 10557933"/>
              <a:gd name="connsiteY2" fmla="*/ 1786467 h 1786467"/>
              <a:gd name="connsiteX3" fmla="*/ 4572000 w 10557933"/>
              <a:gd name="connsiteY3" fmla="*/ 1786467 h 1786467"/>
              <a:gd name="connsiteX4" fmla="*/ 4572000 w 10557933"/>
              <a:gd name="connsiteY4" fmla="*/ 1092200 h 1786467"/>
              <a:gd name="connsiteX5" fmla="*/ 0 w 10557933"/>
              <a:gd name="connsiteY5" fmla="*/ 1092200 h 1786467"/>
              <a:gd name="connsiteX6" fmla="*/ 8466 w 10557933"/>
              <a:gd name="connsiteY6" fmla="*/ 0 h 178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7933" h="1786467">
                <a:moveTo>
                  <a:pt x="8466" y="0"/>
                </a:moveTo>
                <a:lnTo>
                  <a:pt x="10557933" y="0"/>
                </a:lnTo>
                <a:lnTo>
                  <a:pt x="10557933" y="1786467"/>
                </a:lnTo>
                <a:lnTo>
                  <a:pt x="4572000" y="1786467"/>
                </a:lnTo>
                <a:lnTo>
                  <a:pt x="4572000" y="1092200"/>
                </a:lnTo>
                <a:lnTo>
                  <a:pt x="0" y="1092200"/>
                </a:lnTo>
                <a:lnTo>
                  <a:pt x="8466" y="0"/>
                </a:lnTo>
                <a:close/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9" name="Group 810">
            <a:extLst>
              <a:ext uri="{FF2B5EF4-FFF2-40B4-BE49-F238E27FC236}">
                <a16:creationId xmlns:a16="http://schemas.microsoft.com/office/drawing/2014/main" id="{702F3343-B824-4804-9C01-02F7E0A5C71C}"/>
              </a:ext>
            </a:extLst>
          </p:cNvPr>
          <p:cNvGrpSpPr>
            <a:grpSpLocks/>
          </p:cNvGrpSpPr>
          <p:nvPr/>
        </p:nvGrpSpPr>
        <p:grpSpPr bwMode="auto">
          <a:xfrm rot="18900000">
            <a:off x="8203362" y="1970135"/>
            <a:ext cx="668880" cy="685434"/>
            <a:chOff x="2396" y="2242"/>
            <a:chExt cx="889" cy="911"/>
          </a:xfrm>
        </p:grpSpPr>
        <p:sp>
          <p:nvSpPr>
            <p:cNvPr id="484" name="AutoShape 811">
              <a:extLst>
                <a:ext uri="{FF2B5EF4-FFF2-40B4-BE49-F238E27FC236}">
                  <a16:creationId xmlns:a16="http://schemas.microsoft.com/office/drawing/2014/main" id="{088DA08C-B089-430B-A35B-0FA5FBDD33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5" name="AutoShape 812">
              <a:extLst>
                <a:ext uri="{FF2B5EF4-FFF2-40B4-BE49-F238E27FC236}">
                  <a16:creationId xmlns:a16="http://schemas.microsoft.com/office/drawing/2014/main" id="{8F56AFA4-AD7F-4AE7-9987-EFE5E0A1D9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86" name="Group 813">
              <a:extLst>
                <a:ext uri="{FF2B5EF4-FFF2-40B4-BE49-F238E27FC236}">
                  <a16:creationId xmlns:a16="http://schemas.microsoft.com/office/drawing/2014/main" id="{F5ED7A32-571A-4F5F-974C-57C0EEC4AA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9" cy="889"/>
              <a:chOff x="2396" y="2264"/>
              <a:chExt cx="889" cy="889"/>
            </a:xfrm>
          </p:grpSpPr>
          <p:sp>
            <p:nvSpPr>
              <p:cNvPr id="517" name="Freeform 814">
                <a:extLst>
                  <a:ext uri="{FF2B5EF4-FFF2-40B4-BE49-F238E27FC236}">
                    <a16:creationId xmlns:a16="http://schemas.microsoft.com/office/drawing/2014/main" id="{72394D9F-B246-4D9F-B597-05DEFA459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8" name="Freeform 815">
                <a:extLst>
                  <a:ext uri="{FF2B5EF4-FFF2-40B4-BE49-F238E27FC236}">
                    <a16:creationId xmlns:a16="http://schemas.microsoft.com/office/drawing/2014/main" id="{A1B36D58-0969-43FA-8FAD-3BF142F12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6" y="2330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87" name="AutoShape 816">
              <a:extLst>
                <a:ext uri="{FF2B5EF4-FFF2-40B4-BE49-F238E27FC236}">
                  <a16:creationId xmlns:a16="http://schemas.microsoft.com/office/drawing/2014/main" id="{C034C5CE-2EF1-4089-95A9-4FE51F7AC8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8" name="AutoShape 817">
              <a:extLst>
                <a:ext uri="{FF2B5EF4-FFF2-40B4-BE49-F238E27FC236}">
                  <a16:creationId xmlns:a16="http://schemas.microsoft.com/office/drawing/2014/main" id="{D3F5185F-489A-4989-8CB4-7D94E1825F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9" name="AutoShape 818">
              <a:extLst>
                <a:ext uri="{FF2B5EF4-FFF2-40B4-BE49-F238E27FC236}">
                  <a16:creationId xmlns:a16="http://schemas.microsoft.com/office/drawing/2014/main" id="{19108913-EF1F-4E9A-91AB-96251D4EA3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0" name="Oval 819">
              <a:extLst>
                <a:ext uri="{FF2B5EF4-FFF2-40B4-BE49-F238E27FC236}">
                  <a16:creationId xmlns:a16="http://schemas.microsoft.com/office/drawing/2014/main" id="{FE3D7AE7-BAAE-4555-9819-5621E42C41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1" name="AutoShape 820">
              <a:extLst>
                <a:ext uri="{FF2B5EF4-FFF2-40B4-BE49-F238E27FC236}">
                  <a16:creationId xmlns:a16="http://schemas.microsoft.com/office/drawing/2014/main" id="{DB959535-4CE7-4010-8604-3EAA7A2567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2" name="AutoShape 821">
              <a:extLst>
                <a:ext uri="{FF2B5EF4-FFF2-40B4-BE49-F238E27FC236}">
                  <a16:creationId xmlns:a16="http://schemas.microsoft.com/office/drawing/2014/main" id="{2D25A150-FA4D-4503-8997-EEC851E1DE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3" name="AutoShape 822">
              <a:extLst>
                <a:ext uri="{FF2B5EF4-FFF2-40B4-BE49-F238E27FC236}">
                  <a16:creationId xmlns:a16="http://schemas.microsoft.com/office/drawing/2014/main" id="{98BC8352-1134-495D-B813-11C0E50BDD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4" name="AutoShape 823">
              <a:extLst>
                <a:ext uri="{FF2B5EF4-FFF2-40B4-BE49-F238E27FC236}">
                  <a16:creationId xmlns:a16="http://schemas.microsoft.com/office/drawing/2014/main" id="{F0E21B6C-9478-443B-B69E-1BB40EAA14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5" name="AutoShape 824">
              <a:extLst>
                <a:ext uri="{FF2B5EF4-FFF2-40B4-BE49-F238E27FC236}">
                  <a16:creationId xmlns:a16="http://schemas.microsoft.com/office/drawing/2014/main" id="{4ABDEBE3-BD5C-4FA0-A5E9-3FB315BE2E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6" name="AutoShape 825">
              <a:extLst>
                <a:ext uri="{FF2B5EF4-FFF2-40B4-BE49-F238E27FC236}">
                  <a16:creationId xmlns:a16="http://schemas.microsoft.com/office/drawing/2014/main" id="{80153732-5FE0-45E6-ACCB-98183B2AB5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7" name="AutoShape 826">
              <a:extLst>
                <a:ext uri="{FF2B5EF4-FFF2-40B4-BE49-F238E27FC236}">
                  <a16:creationId xmlns:a16="http://schemas.microsoft.com/office/drawing/2014/main" id="{0EF5781E-E1CE-4A20-9815-83DF94DFBB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8" name="AutoShape 827">
              <a:extLst>
                <a:ext uri="{FF2B5EF4-FFF2-40B4-BE49-F238E27FC236}">
                  <a16:creationId xmlns:a16="http://schemas.microsoft.com/office/drawing/2014/main" id="{B0EE8403-6A2F-429E-8FDD-2D2A9F6EB3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9" name="AutoShape 828">
              <a:extLst>
                <a:ext uri="{FF2B5EF4-FFF2-40B4-BE49-F238E27FC236}">
                  <a16:creationId xmlns:a16="http://schemas.microsoft.com/office/drawing/2014/main" id="{D343FD18-5C00-4065-9644-ACD0DBBD4E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0" name="AutoShape 829">
              <a:extLst>
                <a:ext uri="{FF2B5EF4-FFF2-40B4-BE49-F238E27FC236}">
                  <a16:creationId xmlns:a16="http://schemas.microsoft.com/office/drawing/2014/main" id="{C571D034-0143-4280-8D6B-E68F7CB511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1" name="AutoShape 830">
              <a:extLst>
                <a:ext uri="{FF2B5EF4-FFF2-40B4-BE49-F238E27FC236}">
                  <a16:creationId xmlns:a16="http://schemas.microsoft.com/office/drawing/2014/main" id="{30EF571F-5B17-41AD-B68A-0B31897B9E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2" name="AutoShape 831">
              <a:extLst>
                <a:ext uri="{FF2B5EF4-FFF2-40B4-BE49-F238E27FC236}">
                  <a16:creationId xmlns:a16="http://schemas.microsoft.com/office/drawing/2014/main" id="{42A3452C-13A5-47F8-A2EE-CF863A05E2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3" name="AutoShape 832">
              <a:extLst>
                <a:ext uri="{FF2B5EF4-FFF2-40B4-BE49-F238E27FC236}">
                  <a16:creationId xmlns:a16="http://schemas.microsoft.com/office/drawing/2014/main" id="{879C2CE7-E952-4F48-B56F-38D1A9D524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4" name="AutoShape 833">
              <a:extLst>
                <a:ext uri="{FF2B5EF4-FFF2-40B4-BE49-F238E27FC236}">
                  <a16:creationId xmlns:a16="http://schemas.microsoft.com/office/drawing/2014/main" id="{ECA10801-D40D-41C4-BDDF-7FB2DDEC4B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5" name="AutoShape 834">
              <a:extLst>
                <a:ext uri="{FF2B5EF4-FFF2-40B4-BE49-F238E27FC236}">
                  <a16:creationId xmlns:a16="http://schemas.microsoft.com/office/drawing/2014/main" id="{B3644DD6-B652-4DC4-A211-17BC30BEF8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6" name="AutoShape 835">
              <a:extLst>
                <a:ext uri="{FF2B5EF4-FFF2-40B4-BE49-F238E27FC236}">
                  <a16:creationId xmlns:a16="http://schemas.microsoft.com/office/drawing/2014/main" id="{D3167BCB-9B33-454E-A2EC-A10E8FC364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7" name="AutoShape 836">
              <a:extLst>
                <a:ext uri="{FF2B5EF4-FFF2-40B4-BE49-F238E27FC236}">
                  <a16:creationId xmlns:a16="http://schemas.microsoft.com/office/drawing/2014/main" id="{BC9557C3-5D6D-4BF4-A2B4-BA9ABFEA3B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8" name="AutoShape 837">
              <a:extLst>
                <a:ext uri="{FF2B5EF4-FFF2-40B4-BE49-F238E27FC236}">
                  <a16:creationId xmlns:a16="http://schemas.microsoft.com/office/drawing/2014/main" id="{3EC90E3F-1953-439E-9D2A-9ACFC6D392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9" name="AutoShape 838">
              <a:extLst>
                <a:ext uri="{FF2B5EF4-FFF2-40B4-BE49-F238E27FC236}">
                  <a16:creationId xmlns:a16="http://schemas.microsoft.com/office/drawing/2014/main" id="{3B25191D-2127-4464-A424-C6AF965444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0" name="AutoShape 839">
              <a:extLst>
                <a:ext uri="{FF2B5EF4-FFF2-40B4-BE49-F238E27FC236}">
                  <a16:creationId xmlns:a16="http://schemas.microsoft.com/office/drawing/2014/main" id="{263889D1-CA1F-4325-BA6B-80EC098376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1" name="AutoShape 840">
              <a:extLst>
                <a:ext uri="{FF2B5EF4-FFF2-40B4-BE49-F238E27FC236}">
                  <a16:creationId xmlns:a16="http://schemas.microsoft.com/office/drawing/2014/main" id="{07F5F86F-D187-4483-ABCF-CF45DC62AB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2" name="AutoShape 841">
              <a:extLst>
                <a:ext uri="{FF2B5EF4-FFF2-40B4-BE49-F238E27FC236}">
                  <a16:creationId xmlns:a16="http://schemas.microsoft.com/office/drawing/2014/main" id="{551147E2-BA60-47CA-9C56-1A7AC61585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3" name="AutoShape 842">
              <a:extLst>
                <a:ext uri="{FF2B5EF4-FFF2-40B4-BE49-F238E27FC236}">
                  <a16:creationId xmlns:a16="http://schemas.microsoft.com/office/drawing/2014/main" id="{680EDB3C-F6E4-4FB1-B2D1-8C130B3A17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4" name="AutoShape 843">
              <a:extLst>
                <a:ext uri="{FF2B5EF4-FFF2-40B4-BE49-F238E27FC236}">
                  <a16:creationId xmlns:a16="http://schemas.microsoft.com/office/drawing/2014/main" id="{8A030619-820D-4DCD-A740-1D7AFCAEA2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5" name="AutoShape 844">
              <a:extLst>
                <a:ext uri="{FF2B5EF4-FFF2-40B4-BE49-F238E27FC236}">
                  <a16:creationId xmlns:a16="http://schemas.microsoft.com/office/drawing/2014/main" id="{A107AAA6-E1B7-412B-9F4B-44E4C4CA561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6" name="AutoShape 845">
              <a:extLst>
                <a:ext uri="{FF2B5EF4-FFF2-40B4-BE49-F238E27FC236}">
                  <a16:creationId xmlns:a16="http://schemas.microsoft.com/office/drawing/2014/main" id="{27DC1F0E-DEB6-423E-BC22-3EB0BF5B5B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5534AA90-0DFC-4280-B899-0915C3C1CC81}"/>
              </a:ext>
            </a:extLst>
          </p:cNvPr>
          <p:cNvGrpSpPr/>
          <p:nvPr/>
        </p:nvGrpSpPr>
        <p:grpSpPr>
          <a:xfrm>
            <a:off x="9848369" y="1104567"/>
            <a:ext cx="1079872" cy="1036553"/>
            <a:chOff x="637332" y="681479"/>
            <a:chExt cx="997154" cy="1283804"/>
          </a:xfrm>
        </p:grpSpPr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6FC927D-3EBB-4759-9829-0040EA748B15}"/>
                </a:ext>
              </a:extLst>
            </p:cNvPr>
            <p:cNvSpPr/>
            <p:nvPr/>
          </p:nvSpPr>
          <p:spPr>
            <a:xfrm>
              <a:off x="637332" y="1531367"/>
              <a:ext cx="997154" cy="433916"/>
            </a:xfrm>
            <a:custGeom>
              <a:avLst/>
              <a:gdLst>
                <a:gd name="connsiteX0" fmla="*/ 0 w 1778000"/>
                <a:gd name="connsiteY0" fmla="*/ 433916 h 433916"/>
                <a:gd name="connsiteX1" fmla="*/ 433916 w 1778000"/>
                <a:gd name="connsiteY1" fmla="*/ 0 h 433916"/>
                <a:gd name="connsiteX2" fmla="*/ 1778000 w 1778000"/>
                <a:gd name="connsiteY2" fmla="*/ 0 h 433916"/>
                <a:gd name="connsiteX3" fmla="*/ 1335616 w 1778000"/>
                <a:gd name="connsiteY3" fmla="*/ 433916 h 433916"/>
                <a:gd name="connsiteX4" fmla="*/ 0 w 1778000"/>
                <a:gd name="connsiteY4" fmla="*/ 433916 h 43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8000" h="433916">
                  <a:moveTo>
                    <a:pt x="0" y="433916"/>
                  </a:moveTo>
                  <a:lnTo>
                    <a:pt x="433916" y="0"/>
                  </a:lnTo>
                  <a:lnTo>
                    <a:pt x="1778000" y="0"/>
                  </a:lnTo>
                  <a:lnTo>
                    <a:pt x="1335616" y="433916"/>
                  </a:lnTo>
                  <a:lnTo>
                    <a:pt x="0" y="43391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43503045-6A98-45F5-B219-60E5197D2CAC}"/>
                </a:ext>
              </a:extLst>
            </p:cNvPr>
            <p:cNvGrpSpPr/>
            <p:nvPr/>
          </p:nvGrpSpPr>
          <p:grpSpPr>
            <a:xfrm>
              <a:off x="949299" y="681479"/>
              <a:ext cx="595788" cy="1201275"/>
              <a:chOff x="910006" y="423466"/>
              <a:chExt cx="1125025" cy="2268363"/>
            </a:xfrm>
          </p:grpSpPr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31D59F01-397A-4785-8AA3-1B0B05AE3069}"/>
                  </a:ext>
                </a:extLst>
              </p:cNvPr>
              <p:cNvGrpSpPr/>
              <p:nvPr/>
            </p:nvGrpSpPr>
            <p:grpSpPr>
              <a:xfrm>
                <a:off x="910006" y="423466"/>
                <a:ext cx="1125025" cy="2268363"/>
                <a:chOff x="910006" y="423466"/>
                <a:chExt cx="1125025" cy="2268363"/>
              </a:xfrm>
            </p:grpSpPr>
            <p:sp>
              <p:nvSpPr>
                <p:cNvPr id="476" name="Cube 475">
                  <a:extLst>
                    <a:ext uri="{FF2B5EF4-FFF2-40B4-BE49-F238E27FC236}">
                      <a16:creationId xmlns:a16="http://schemas.microsoft.com/office/drawing/2014/main" id="{70919585-9FB8-4C6A-AED0-42AB071BB946}"/>
                    </a:ext>
                  </a:extLst>
                </p:cNvPr>
                <p:cNvSpPr/>
                <p:nvPr/>
              </p:nvSpPr>
              <p:spPr>
                <a:xfrm>
                  <a:off x="1320993" y="1602769"/>
                  <a:ext cx="708913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Cube 476">
                  <a:extLst>
                    <a:ext uri="{FF2B5EF4-FFF2-40B4-BE49-F238E27FC236}">
                      <a16:creationId xmlns:a16="http://schemas.microsoft.com/office/drawing/2014/main" id="{EC9D7C5F-79F9-4077-A87A-907A977A0596}"/>
                    </a:ext>
                  </a:extLst>
                </p:cNvPr>
                <p:cNvSpPr/>
                <p:nvPr/>
              </p:nvSpPr>
              <p:spPr>
                <a:xfrm>
                  <a:off x="1115508" y="1787704"/>
                  <a:ext cx="708913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Cube 477">
                  <a:extLst>
                    <a:ext uri="{FF2B5EF4-FFF2-40B4-BE49-F238E27FC236}">
                      <a16:creationId xmlns:a16="http://schemas.microsoft.com/office/drawing/2014/main" id="{B6F1FB09-B921-4E0F-A402-C42FF29F0027}"/>
                    </a:ext>
                  </a:extLst>
                </p:cNvPr>
                <p:cNvSpPr/>
                <p:nvPr/>
              </p:nvSpPr>
              <p:spPr>
                <a:xfrm>
                  <a:off x="910006" y="1982914"/>
                  <a:ext cx="708915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Cube 478">
                  <a:extLst>
                    <a:ext uri="{FF2B5EF4-FFF2-40B4-BE49-F238E27FC236}">
                      <a16:creationId xmlns:a16="http://schemas.microsoft.com/office/drawing/2014/main" id="{E368434C-5AF0-41ED-85C1-468733DB6164}"/>
                    </a:ext>
                  </a:extLst>
                </p:cNvPr>
                <p:cNvSpPr/>
                <p:nvPr/>
              </p:nvSpPr>
              <p:spPr>
                <a:xfrm>
                  <a:off x="1326118" y="1012006"/>
                  <a:ext cx="708913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Cube 479">
                  <a:extLst>
                    <a:ext uri="{FF2B5EF4-FFF2-40B4-BE49-F238E27FC236}">
                      <a16:creationId xmlns:a16="http://schemas.microsoft.com/office/drawing/2014/main" id="{73A2DA60-8A2E-4239-8B21-2AAC077D2AFF}"/>
                    </a:ext>
                  </a:extLst>
                </p:cNvPr>
                <p:cNvSpPr/>
                <p:nvPr/>
              </p:nvSpPr>
              <p:spPr>
                <a:xfrm>
                  <a:off x="1125772" y="1212352"/>
                  <a:ext cx="708913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Cube 480">
                  <a:extLst>
                    <a:ext uri="{FF2B5EF4-FFF2-40B4-BE49-F238E27FC236}">
                      <a16:creationId xmlns:a16="http://schemas.microsoft.com/office/drawing/2014/main" id="{D563ACF1-05A5-455B-B375-E7125888FCE5}"/>
                    </a:ext>
                  </a:extLst>
                </p:cNvPr>
                <p:cNvSpPr/>
                <p:nvPr/>
              </p:nvSpPr>
              <p:spPr>
                <a:xfrm>
                  <a:off x="920284" y="1407559"/>
                  <a:ext cx="708915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Cube 481">
                  <a:extLst>
                    <a:ext uri="{FF2B5EF4-FFF2-40B4-BE49-F238E27FC236}">
                      <a16:creationId xmlns:a16="http://schemas.microsoft.com/office/drawing/2014/main" id="{72DC2AD4-92F0-4E7E-8721-E8BD5F46E435}"/>
                    </a:ext>
                  </a:extLst>
                </p:cNvPr>
                <p:cNvSpPr/>
                <p:nvPr/>
              </p:nvSpPr>
              <p:spPr>
                <a:xfrm>
                  <a:off x="1320992" y="423466"/>
                  <a:ext cx="708916" cy="708914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3" name="Cube 482">
                  <a:extLst>
                    <a:ext uri="{FF2B5EF4-FFF2-40B4-BE49-F238E27FC236}">
                      <a16:creationId xmlns:a16="http://schemas.microsoft.com/office/drawing/2014/main" id="{F785734C-0F88-470B-9AC6-712231B26A8D}"/>
                    </a:ext>
                  </a:extLst>
                </p:cNvPr>
                <p:cNvSpPr/>
                <p:nvPr/>
              </p:nvSpPr>
              <p:spPr>
                <a:xfrm>
                  <a:off x="1133443" y="631862"/>
                  <a:ext cx="708916" cy="708914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75" name="Cube 474">
                <a:extLst>
                  <a:ext uri="{FF2B5EF4-FFF2-40B4-BE49-F238E27FC236}">
                    <a16:creationId xmlns:a16="http://schemas.microsoft.com/office/drawing/2014/main" id="{4DA1C891-D862-4617-B10E-F7DAEB8A61DF}"/>
                  </a:ext>
                </a:extLst>
              </p:cNvPr>
              <p:cNvSpPr/>
              <p:nvPr/>
            </p:nvSpPr>
            <p:spPr>
              <a:xfrm>
                <a:off x="920911" y="831944"/>
                <a:ext cx="708918" cy="708916"/>
              </a:xfrm>
              <a:prstGeom prst="cube">
                <a:avLst/>
              </a:prstGeom>
              <a:solidFill>
                <a:schemeClr val="accent5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FD8FB48F-0148-42DF-9C66-896BB2EBB136}"/>
              </a:ext>
            </a:extLst>
          </p:cNvPr>
          <p:cNvGrpSpPr/>
          <p:nvPr/>
        </p:nvGrpSpPr>
        <p:grpSpPr>
          <a:xfrm>
            <a:off x="7162265" y="1489252"/>
            <a:ext cx="1409500" cy="592372"/>
            <a:chOff x="5251760" y="4079434"/>
            <a:chExt cx="1498249" cy="605940"/>
          </a:xfrm>
        </p:grpSpPr>
        <p:pic>
          <p:nvPicPr>
            <p:cNvPr id="520" name="Picture 519">
              <a:extLst>
                <a:ext uri="{FF2B5EF4-FFF2-40B4-BE49-F238E27FC236}">
                  <a16:creationId xmlns:a16="http://schemas.microsoft.com/office/drawing/2014/main" id="{18E22695-6C42-411C-A41A-73764BC43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64308" y="4079434"/>
              <a:ext cx="860928" cy="605940"/>
            </a:xfrm>
            <a:prstGeom prst="rect">
              <a:avLst/>
            </a:prstGeom>
          </p:spPr>
        </p:pic>
        <p:sp>
          <p:nvSpPr>
            <p:cNvPr id="521" name="Rectangle 1">
              <a:extLst>
                <a:ext uri="{FF2B5EF4-FFF2-40B4-BE49-F238E27FC236}">
                  <a16:creationId xmlns:a16="http://schemas.microsoft.com/office/drawing/2014/main" id="{DC9FC1FB-57A8-4A07-8671-686E8D43C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760" y="4166615"/>
              <a:ext cx="1498249" cy="440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Smart WH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system</a:t>
              </a:r>
            </a:p>
          </p:txBody>
        </p:sp>
      </p:grpSp>
      <p:sp>
        <p:nvSpPr>
          <p:cNvPr id="522" name="Flowchart: Process 521">
            <a:extLst>
              <a:ext uri="{FF2B5EF4-FFF2-40B4-BE49-F238E27FC236}">
                <a16:creationId xmlns:a16="http://schemas.microsoft.com/office/drawing/2014/main" id="{73209F2C-ED1E-4AD6-A588-5C1D097EF4D9}"/>
              </a:ext>
            </a:extLst>
          </p:cNvPr>
          <p:cNvSpPr/>
          <p:nvPr/>
        </p:nvSpPr>
        <p:spPr>
          <a:xfrm>
            <a:off x="7578992" y="2112147"/>
            <a:ext cx="1088671" cy="58722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Kitting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</a:t>
            </a:r>
          </a:p>
        </p:txBody>
      </p:sp>
      <p:cxnSp>
        <p:nvCxnSpPr>
          <p:cNvPr id="523" name="Straight Arrow Connector 522">
            <a:extLst>
              <a:ext uri="{FF2B5EF4-FFF2-40B4-BE49-F238E27FC236}">
                <a16:creationId xmlns:a16="http://schemas.microsoft.com/office/drawing/2014/main" id="{142C1CE6-CEC3-434B-A331-2346CEE870A2}"/>
              </a:ext>
            </a:extLst>
          </p:cNvPr>
          <p:cNvCxnSpPr>
            <a:cxnSpLocks/>
            <a:endCxn id="520" idx="0"/>
          </p:cNvCxnSpPr>
          <p:nvPr/>
        </p:nvCxnSpPr>
        <p:spPr>
          <a:xfrm>
            <a:off x="7579035" y="1147629"/>
            <a:ext cx="1" cy="341620"/>
          </a:xfrm>
          <a:prstGeom prst="straightConnector1">
            <a:avLst/>
          </a:prstGeom>
          <a:ln>
            <a:solidFill>
              <a:srgbClr val="0033CC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4" name="Flowchart: Process 523">
            <a:extLst>
              <a:ext uri="{FF2B5EF4-FFF2-40B4-BE49-F238E27FC236}">
                <a16:creationId xmlns:a16="http://schemas.microsoft.com/office/drawing/2014/main" id="{2D3FD15D-4403-4735-908C-814D9C2BEDB7}"/>
              </a:ext>
            </a:extLst>
          </p:cNvPr>
          <p:cNvSpPr/>
          <p:nvPr/>
        </p:nvSpPr>
        <p:spPr>
          <a:xfrm>
            <a:off x="6968774" y="778777"/>
            <a:ext cx="1457153" cy="58722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Just transfer plan</a:t>
            </a:r>
          </a:p>
        </p:txBody>
      </p:sp>
      <p:cxnSp>
        <p:nvCxnSpPr>
          <p:cNvPr id="525" name="Connector: Elbow 524">
            <a:extLst>
              <a:ext uri="{FF2B5EF4-FFF2-40B4-BE49-F238E27FC236}">
                <a16:creationId xmlns:a16="http://schemas.microsoft.com/office/drawing/2014/main" id="{81B5F145-D0E9-49CD-A3A9-925E0D7E7F19}"/>
              </a:ext>
            </a:extLst>
          </p:cNvPr>
          <p:cNvCxnSpPr>
            <a:cxnSpLocks/>
            <a:stCxn id="520" idx="2"/>
          </p:cNvCxnSpPr>
          <p:nvPr/>
        </p:nvCxnSpPr>
        <p:spPr>
          <a:xfrm rot="16200000" flipH="1">
            <a:off x="7793961" y="1866699"/>
            <a:ext cx="344625" cy="774474"/>
          </a:xfrm>
          <a:prstGeom prst="bentConnector2">
            <a:avLst/>
          </a:prstGeom>
          <a:ln>
            <a:solidFill>
              <a:srgbClr val="0033CC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6" name="Picture 525">
            <a:extLst>
              <a:ext uri="{FF2B5EF4-FFF2-40B4-BE49-F238E27FC236}">
                <a16:creationId xmlns:a16="http://schemas.microsoft.com/office/drawing/2014/main" id="{79C9A501-55BC-4A70-B06C-9E30150A0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472" y="1023197"/>
            <a:ext cx="1216231" cy="8233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71" name="二等辺三角形 7172">
            <a:extLst>
              <a:ext uri="{FF2B5EF4-FFF2-40B4-BE49-F238E27FC236}">
                <a16:creationId xmlns:a16="http://schemas.microsoft.com/office/drawing/2014/main" id="{AF8253E9-121D-4EBC-9A65-4E14473EEF07}"/>
              </a:ext>
            </a:extLst>
          </p:cNvPr>
          <p:cNvSpPr>
            <a:spLocks noChangeArrowheads="1"/>
          </p:cNvSpPr>
          <p:nvPr/>
        </p:nvSpPr>
        <p:spPr bwMode="auto">
          <a:xfrm rot="13849265">
            <a:off x="9087753" y="807312"/>
            <a:ext cx="131968" cy="1548791"/>
          </a:xfrm>
          <a:prstGeom prst="triangle">
            <a:avLst>
              <a:gd name="adj" fmla="val 92281"/>
            </a:avLst>
          </a:prstGeom>
          <a:solidFill>
            <a:srgbClr val="00B0F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7" name="Flowchart: Process 526">
            <a:extLst>
              <a:ext uri="{FF2B5EF4-FFF2-40B4-BE49-F238E27FC236}">
                <a16:creationId xmlns:a16="http://schemas.microsoft.com/office/drawing/2014/main" id="{591E5BB2-1D28-487C-8DE1-80DC4DBD4ED0}"/>
              </a:ext>
            </a:extLst>
          </p:cNvPr>
          <p:cNvSpPr/>
          <p:nvPr/>
        </p:nvSpPr>
        <p:spPr>
          <a:xfrm>
            <a:off x="8760801" y="2040678"/>
            <a:ext cx="2231160" cy="58722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Verify part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scan STOCK CARD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 Risky mix inside actual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66DA9130-62A1-476C-98B5-59C280588811}"/>
              </a:ext>
            </a:extLst>
          </p:cNvPr>
          <p:cNvGrpSpPr/>
          <p:nvPr/>
        </p:nvGrpSpPr>
        <p:grpSpPr>
          <a:xfrm>
            <a:off x="10080624" y="5584820"/>
            <a:ext cx="458693" cy="822932"/>
            <a:chOff x="8953994" y="5218656"/>
            <a:chExt cx="458693" cy="870487"/>
          </a:xfrm>
        </p:grpSpPr>
        <p:sp>
          <p:nvSpPr>
            <p:cNvPr id="529" name="Cube 528">
              <a:extLst>
                <a:ext uri="{FF2B5EF4-FFF2-40B4-BE49-F238E27FC236}">
                  <a16:creationId xmlns:a16="http://schemas.microsoft.com/office/drawing/2014/main" id="{97D0A4C6-4F1B-4C42-8F65-84E8498A08F2}"/>
                </a:ext>
              </a:extLst>
            </p:cNvPr>
            <p:cNvSpPr/>
            <p:nvPr/>
          </p:nvSpPr>
          <p:spPr>
            <a:xfrm>
              <a:off x="8956105" y="5744010"/>
              <a:ext cx="454869" cy="345133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0" name="Cube 529">
              <a:extLst>
                <a:ext uri="{FF2B5EF4-FFF2-40B4-BE49-F238E27FC236}">
                  <a16:creationId xmlns:a16="http://schemas.microsoft.com/office/drawing/2014/main" id="{EF893BB3-CF81-40CB-8009-931B29066843}"/>
                </a:ext>
              </a:extLst>
            </p:cNvPr>
            <p:cNvSpPr/>
            <p:nvPr/>
          </p:nvSpPr>
          <p:spPr>
            <a:xfrm>
              <a:off x="8957819" y="5487050"/>
              <a:ext cx="454868" cy="345133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Cube 530">
              <a:extLst>
                <a:ext uri="{FF2B5EF4-FFF2-40B4-BE49-F238E27FC236}">
                  <a16:creationId xmlns:a16="http://schemas.microsoft.com/office/drawing/2014/main" id="{0BBEC413-6FDA-4FF8-9A6C-C97112841987}"/>
                </a:ext>
              </a:extLst>
            </p:cNvPr>
            <p:cNvSpPr/>
            <p:nvPr/>
          </p:nvSpPr>
          <p:spPr>
            <a:xfrm>
              <a:off x="8953994" y="5218656"/>
              <a:ext cx="454869" cy="345133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32" name="Group 810">
            <a:extLst>
              <a:ext uri="{FF2B5EF4-FFF2-40B4-BE49-F238E27FC236}">
                <a16:creationId xmlns:a16="http://schemas.microsoft.com/office/drawing/2014/main" id="{13C30AEB-6F08-4989-9433-0FC9548727FD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8907859" y="5865943"/>
            <a:ext cx="662308" cy="678773"/>
            <a:chOff x="2396" y="2242"/>
            <a:chExt cx="885" cy="907"/>
          </a:xfrm>
        </p:grpSpPr>
        <p:sp>
          <p:nvSpPr>
            <p:cNvPr id="533" name="AutoShape 811">
              <a:extLst>
                <a:ext uri="{FF2B5EF4-FFF2-40B4-BE49-F238E27FC236}">
                  <a16:creationId xmlns:a16="http://schemas.microsoft.com/office/drawing/2014/main" id="{45FBBBC0-A900-402F-AAAB-A4C2B14A30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4" name="AutoShape 812">
              <a:extLst>
                <a:ext uri="{FF2B5EF4-FFF2-40B4-BE49-F238E27FC236}">
                  <a16:creationId xmlns:a16="http://schemas.microsoft.com/office/drawing/2014/main" id="{65693AF1-0E9E-4F89-A2E0-97136F8814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35" name="Group 813">
              <a:extLst>
                <a:ext uri="{FF2B5EF4-FFF2-40B4-BE49-F238E27FC236}">
                  <a16:creationId xmlns:a16="http://schemas.microsoft.com/office/drawing/2014/main" id="{238AB33B-698F-42BF-B782-A46DBB97B1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566" name="Freeform 814">
                <a:extLst>
                  <a:ext uri="{FF2B5EF4-FFF2-40B4-BE49-F238E27FC236}">
                    <a16:creationId xmlns:a16="http://schemas.microsoft.com/office/drawing/2014/main" id="{A5C3F12C-3434-49DF-8AD0-E9F6C80E1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7" name="Freeform 815">
                <a:extLst>
                  <a:ext uri="{FF2B5EF4-FFF2-40B4-BE49-F238E27FC236}">
                    <a16:creationId xmlns:a16="http://schemas.microsoft.com/office/drawing/2014/main" id="{651A69C2-3FFD-407C-AA03-564E062BE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36" name="AutoShape 816">
              <a:extLst>
                <a:ext uri="{FF2B5EF4-FFF2-40B4-BE49-F238E27FC236}">
                  <a16:creationId xmlns:a16="http://schemas.microsoft.com/office/drawing/2014/main" id="{7134FF52-850D-47DB-9B88-45E0A4DA5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7" name="AutoShape 817">
              <a:extLst>
                <a:ext uri="{FF2B5EF4-FFF2-40B4-BE49-F238E27FC236}">
                  <a16:creationId xmlns:a16="http://schemas.microsoft.com/office/drawing/2014/main" id="{AC662078-43D1-4673-8D56-22C6091C33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8" name="AutoShape 818">
              <a:extLst>
                <a:ext uri="{FF2B5EF4-FFF2-40B4-BE49-F238E27FC236}">
                  <a16:creationId xmlns:a16="http://schemas.microsoft.com/office/drawing/2014/main" id="{6BEDE29E-6538-4204-82F8-275934198D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9" name="Oval 819">
              <a:extLst>
                <a:ext uri="{FF2B5EF4-FFF2-40B4-BE49-F238E27FC236}">
                  <a16:creationId xmlns:a16="http://schemas.microsoft.com/office/drawing/2014/main" id="{7BBE6921-71C8-425F-8797-E06CC766EB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0" name="AutoShape 820">
              <a:extLst>
                <a:ext uri="{FF2B5EF4-FFF2-40B4-BE49-F238E27FC236}">
                  <a16:creationId xmlns:a16="http://schemas.microsoft.com/office/drawing/2014/main" id="{CB719C4B-2971-4CFE-99C5-AA2EF8C5A0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1" name="AutoShape 821">
              <a:extLst>
                <a:ext uri="{FF2B5EF4-FFF2-40B4-BE49-F238E27FC236}">
                  <a16:creationId xmlns:a16="http://schemas.microsoft.com/office/drawing/2014/main" id="{17A879B0-DA79-457F-B7F9-23D995C523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2" name="AutoShape 822">
              <a:extLst>
                <a:ext uri="{FF2B5EF4-FFF2-40B4-BE49-F238E27FC236}">
                  <a16:creationId xmlns:a16="http://schemas.microsoft.com/office/drawing/2014/main" id="{33DB8780-7334-404F-B567-B2C354E093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3" name="AutoShape 823">
              <a:extLst>
                <a:ext uri="{FF2B5EF4-FFF2-40B4-BE49-F238E27FC236}">
                  <a16:creationId xmlns:a16="http://schemas.microsoft.com/office/drawing/2014/main" id="{68A6EA6D-683A-4740-82F1-C38BD80AF7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4" name="AutoShape 824">
              <a:extLst>
                <a:ext uri="{FF2B5EF4-FFF2-40B4-BE49-F238E27FC236}">
                  <a16:creationId xmlns:a16="http://schemas.microsoft.com/office/drawing/2014/main" id="{523A280E-9F4B-4B5A-B21F-33BFD17E59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5" name="AutoShape 825">
              <a:extLst>
                <a:ext uri="{FF2B5EF4-FFF2-40B4-BE49-F238E27FC236}">
                  <a16:creationId xmlns:a16="http://schemas.microsoft.com/office/drawing/2014/main" id="{E8FE44EC-A3C6-4D7B-8430-EE4DC9E971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6" name="AutoShape 826">
              <a:extLst>
                <a:ext uri="{FF2B5EF4-FFF2-40B4-BE49-F238E27FC236}">
                  <a16:creationId xmlns:a16="http://schemas.microsoft.com/office/drawing/2014/main" id="{643DAA47-FE3D-44C4-996E-E6607E316F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7" name="AutoShape 827">
              <a:extLst>
                <a:ext uri="{FF2B5EF4-FFF2-40B4-BE49-F238E27FC236}">
                  <a16:creationId xmlns:a16="http://schemas.microsoft.com/office/drawing/2014/main" id="{F18812C4-9014-4EBA-85B8-2CF5CCF917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8" name="AutoShape 828">
              <a:extLst>
                <a:ext uri="{FF2B5EF4-FFF2-40B4-BE49-F238E27FC236}">
                  <a16:creationId xmlns:a16="http://schemas.microsoft.com/office/drawing/2014/main" id="{D8F9EAF2-A5D2-48D1-B570-141B7F4AFC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9" name="AutoShape 829">
              <a:extLst>
                <a:ext uri="{FF2B5EF4-FFF2-40B4-BE49-F238E27FC236}">
                  <a16:creationId xmlns:a16="http://schemas.microsoft.com/office/drawing/2014/main" id="{0881076D-5A37-4A51-B691-B7FE02A9292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0" name="AutoShape 830">
              <a:extLst>
                <a:ext uri="{FF2B5EF4-FFF2-40B4-BE49-F238E27FC236}">
                  <a16:creationId xmlns:a16="http://schemas.microsoft.com/office/drawing/2014/main" id="{203FC476-78E5-4084-A0A6-7B9DBA3862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1" name="AutoShape 831">
              <a:extLst>
                <a:ext uri="{FF2B5EF4-FFF2-40B4-BE49-F238E27FC236}">
                  <a16:creationId xmlns:a16="http://schemas.microsoft.com/office/drawing/2014/main" id="{3E7A1D41-7668-409D-8B1A-0CB3D78872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2" name="AutoShape 832">
              <a:extLst>
                <a:ext uri="{FF2B5EF4-FFF2-40B4-BE49-F238E27FC236}">
                  <a16:creationId xmlns:a16="http://schemas.microsoft.com/office/drawing/2014/main" id="{9E27CD87-52F6-46A4-A593-D25B13A081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3" name="AutoShape 833">
              <a:extLst>
                <a:ext uri="{FF2B5EF4-FFF2-40B4-BE49-F238E27FC236}">
                  <a16:creationId xmlns:a16="http://schemas.microsoft.com/office/drawing/2014/main" id="{39D11F75-CA2A-49E7-8D10-7D42C74CF2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4" name="AutoShape 834">
              <a:extLst>
                <a:ext uri="{FF2B5EF4-FFF2-40B4-BE49-F238E27FC236}">
                  <a16:creationId xmlns:a16="http://schemas.microsoft.com/office/drawing/2014/main" id="{2229B5E9-BD94-4F83-A209-E4F3016CCD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5" name="AutoShape 835">
              <a:extLst>
                <a:ext uri="{FF2B5EF4-FFF2-40B4-BE49-F238E27FC236}">
                  <a16:creationId xmlns:a16="http://schemas.microsoft.com/office/drawing/2014/main" id="{A3810603-CDC3-489D-8C57-FDDC8E3EC1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6" name="AutoShape 836">
              <a:extLst>
                <a:ext uri="{FF2B5EF4-FFF2-40B4-BE49-F238E27FC236}">
                  <a16:creationId xmlns:a16="http://schemas.microsoft.com/office/drawing/2014/main" id="{64BA3EE1-CC5F-4EB3-AB70-3558B85121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7" name="AutoShape 837">
              <a:extLst>
                <a:ext uri="{FF2B5EF4-FFF2-40B4-BE49-F238E27FC236}">
                  <a16:creationId xmlns:a16="http://schemas.microsoft.com/office/drawing/2014/main" id="{6BFD44DA-88FD-4D74-BFF0-90E8901EFE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8" name="AutoShape 838">
              <a:extLst>
                <a:ext uri="{FF2B5EF4-FFF2-40B4-BE49-F238E27FC236}">
                  <a16:creationId xmlns:a16="http://schemas.microsoft.com/office/drawing/2014/main" id="{52F533CC-65F1-4C90-9761-ABDE6FAEF4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9" name="AutoShape 839">
              <a:extLst>
                <a:ext uri="{FF2B5EF4-FFF2-40B4-BE49-F238E27FC236}">
                  <a16:creationId xmlns:a16="http://schemas.microsoft.com/office/drawing/2014/main" id="{D7F42927-06B0-4BB8-AF15-6054080353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0" name="AutoShape 840">
              <a:extLst>
                <a:ext uri="{FF2B5EF4-FFF2-40B4-BE49-F238E27FC236}">
                  <a16:creationId xmlns:a16="http://schemas.microsoft.com/office/drawing/2014/main" id="{1735B704-B959-4211-B615-AB9DBBF791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1" name="AutoShape 841">
              <a:extLst>
                <a:ext uri="{FF2B5EF4-FFF2-40B4-BE49-F238E27FC236}">
                  <a16:creationId xmlns:a16="http://schemas.microsoft.com/office/drawing/2014/main" id="{B1696551-45A4-463B-9081-A467ED54E7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2" name="AutoShape 842">
              <a:extLst>
                <a:ext uri="{FF2B5EF4-FFF2-40B4-BE49-F238E27FC236}">
                  <a16:creationId xmlns:a16="http://schemas.microsoft.com/office/drawing/2014/main" id="{78437781-745C-48E9-857E-07B474BDAF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3" name="AutoShape 843">
              <a:extLst>
                <a:ext uri="{FF2B5EF4-FFF2-40B4-BE49-F238E27FC236}">
                  <a16:creationId xmlns:a16="http://schemas.microsoft.com/office/drawing/2014/main" id="{D8063409-4BD0-422B-AB53-368A83ED39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4" name="AutoShape 844">
              <a:extLst>
                <a:ext uri="{FF2B5EF4-FFF2-40B4-BE49-F238E27FC236}">
                  <a16:creationId xmlns:a16="http://schemas.microsoft.com/office/drawing/2014/main" id="{569C1C70-B5A0-4DD4-8571-0F1A811BCE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5" name="AutoShape 845">
              <a:extLst>
                <a:ext uri="{FF2B5EF4-FFF2-40B4-BE49-F238E27FC236}">
                  <a16:creationId xmlns:a16="http://schemas.microsoft.com/office/drawing/2014/main" id="{7A283300-D18C-404C-A45B-13A93C7887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72" name="Flowchart: Process 571">
            <a:extLst>
              <a:ext uri="{FF2B5EF4-FFF2-40B4-BE49-F238E27FC236}">
                <a16:creationId xmlns:a16="http://schemas.microsoft.com/office/drawing/2014/main" id="{3C815015-DB44-45B7-8D3C-37182DA95B8A}"/>
              </a:ext>
            </a:extLst>
          </p:cNvPr>
          <p:cNvSpPr/>
          <p:nvPr/>
        </p:nvSpPr>
        <p:spPr>
          <a:xfrm>
            <a:off x="9413058" y="6256360"/>
            <a:ext cx="1668485" cy="58722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Verify box by box</a:t>
            </a:r>
          </a:p>
        </p:txBody>
      </p: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1E0FADD9-4446-4515-A6AE-123C77467B5A}"/>
              </a:ext>
            </a:extLst>
          </p:cNvPr>
          <p:cNvGrpSpPr/>
          <p:nvPr/>
        </p:nvGrpSpPr>
        <p:grpSpPr>
          <a:xfrm>
            <a:off x="7999082" y="5228775"/>
            <a:ext cx="1409500" cy="592372"/>
            <a:chOff x="5251760" y="4079434"/>
            <a:chExt cx="1498249" cy="605940"/>
          </a:xfrm>
        </p:grpSpPr>
        <p:pic>
          <p:nvPicPr>
            <p:cNvPr id="574" name="Picture 573">
              <a:extLst>
                <a:ext uri="{FF2B5EF4-FFF2-40B4-BE49-F238E27FC236}">
                  <a16:creationId xmlns:a16="http://schemas.microsoft.com/office/drawing/2014/main" id="{C516F67A-59E1-491A-BFC3-DC5A45A3F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64308" y="4079434"/>
              <a:ext cx="860928" cy="605940"/>
            </a:xfrm>
            <a:prstGeom prst="rect">
              <a:avLst/>
            </a:prstGeom>
          </p:spPr>
        </p:pic>
        <p:sp>
          <p:nvSpPr>
            <p:cNvPr id="575" name="Rectangle 1">
              <a:extLst>
                <a:ext uri="{FF2B5EF4-FFF2-40B4-BE49-F238E27FC236}">
                  <a16:creationId xmlns:a16="http://schemas.microsoft.com/office/drawing/2014/main" id="{E01194B3-9D79-49A6-BEFB-C70C3E527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760" y="4166615"/>
              <a:ext cx="1498249" cy="440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Smart WH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system</a:t>
              </a:r>
            </a:p>
          </p:txBody>
        </p:sp>
      </p:grpSp>
      <p:sp>
        <p:nvSpPr>
          <p:cNvPr id="578" name="Flowchart: Process 577">
            <a:extLst>
              <a:ext uri="{FF2B5EF4-FFF2-40B4-BE49-F238E27FC236}">
                <a16:creationId xmlns:a16="http://schemas.microsoft.com/office/drawing/2014/main" id="{C8EF6DC0-44BF-4869-8AFA-5EC102CF6D2A}"/>
              </a:ext>
            </a:extLst>
          </p:cNvPr>
          <p:cNvSpPr/>
          <p:nvPr/>
        </p:nvSpPr>
        <p:spPr>
          <a:xfrm>
            <a:off x="8415809" y="5851670"/>
            <a:ext cx="1088671" cy="58722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Kitting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</a:t>
            </a:r>
          </a:p>
        </p:txBody>
      </p:sp>
      <p:cxnSp>
        <p:nvCxnSpPr>
          <p:cNvPr id="579" name="Straight Arrow Connector 578">
            <a:extLst>
              <a:ext uri="{FF2B5EF4-FFF2-40B4-BE49-F238E27FC236}">
                <a16:creationId xmlns:a16="http://schemas.microsoft.com/office/drawing/2014/main" id="{60B7A37C-0887-43BB-8483-BF6CDFE12097}"/>
              </a:ext>
            </a:extLst>
          </p:cNvPr>
          <p:cNvCxnSpPr>
            <a:cxnSpLocks/>
            <a:endCxn id="574" idx="0"/>
          </p:cNvCxnSpPr>
          <p:nvPr/>
        </p:nvCxnSpPr>
        <p:spPr>
          <a:xfrm>
            <a:off x="8415852" y="4887152"/>
            <a:ext cx="1" cy="341620"/>
          </a:xfrm>
          <a:prstGeom prst="straightConnector1">
            <a:avLst/>
          </a:prstGeom>
          <a:ln>
            <a:solidFill>
              <a:srgbClr val="0033CC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0" name="Flowchart: Process 579">
            <a:extLst>
              <a:ext uri="{FF2B5EF4-FFF2-40B4-BE49-F238E27FC236}">
                <a16:creationId xmlns:a16="http://schemas.microsoft.com/office/drawing/2014/main" id="{7ED6130B-78A4-44A7-8337-162EFE459EFF}"/>
              </a:ext>
            </a:extLst>
          </p:cNvPr>
          <p:cNvSpPr/>
          <p:nvPr/>
        </p:nvSpPr>
        <p:spPr>
          <a:xfrm>
            <a:off x="7679062" y="4488128"/>
            <a:ext cx="1457153" cy="58722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Just transfer plan</a:t>
            </a:r>
          </a:p>
        </p:txBody>
      </p:sp>
      <p:cxnSp>
        <p:nvCxnSpPr>
          <p:cNvPr id="581" name="Connector: Elbow 580">
            <a:extLst>
              <a:ext uri="{FF2B5EF4-FFF2-40B4-BE49-F238E27FC236}">
                <a16:creationId xmlns:a16="http://schemas.microsoft.com/office/drawing/2014/main" id="{B20E04BC-1FDB-449E-926B-03433FE90A4B}"/>
              </a:ext>
            </a:extLst>
          </p:cNvPr>
          <p:cNvCxnSpPr>
            <a:cxnSpLocks/>
            <a:stCxn id="574" idx="2"/>
          </p:cNvCxnSpPr>
          <p:nvPr/>
        </p:nvCxnSpPr>
        <p:spPr>
          <a:xfrm rot="16200000" flipH="1">
            <a:off x="8630778" y="5606222"/>
            <a:ext cx="344625" cy="774474"/>
          </a:xfrm>
          <a:prstGeom prst="bentConnector2">
            <a:avLst/>
          </a:prstGeom>
          <a:ln>
            <a:solidFill>
              <a:srgbClr val="0033CC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2" name="Picture 581">
            <a:extLst>
              <a:ext uri="{FF2B5EF4-FFF2-40B4-BE49-F238E27FC236}">
                <a16:creationId xmlns:a16="http://schemas.microsoft.com/office/drawing/2014/main" id="{4232960A-EB46-416A-995B-4BCE113B37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042" y="5690031"/>
            <a:ext cx="161909" cy="14092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83" name="Picture 582">
            <a:extLst>
              <a:ext uri="{FF2B5EF4-FFF2-40B4-BE49-F238E27FC236}">
                <a16:creationId xmlns:a16="http://schemas.microsoft.com/office/drawing/2014/main" id="{C78B245A-F3A1-4AE7-8B0A-83A4A2CDFE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013" y="5959511"/>
            <a:ext cx="161909" cy="14092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84" name="Picture 583">
            <a:extLst>
              <a:ext uri="{FF2B5EF4-FFF2-40B4-BE49-F238E27FC236}">
                <a16:creationId xmlns:a16="http://schemas.microsoft.com/office/drawing/2014/main" id="{9BEB39CD-91B5-4D65-811D-4489C3A20B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283" y="6201952"/>
            <a:ext cx="161909" cy="14092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85" name="二等辺三角形 7172">
            <a:extLst>
              <a:ext uri="{FF2B5EF4-FFF2-40B4-BE49-F238E27FC236}">
                <a16:creationId xmlns:a16="http://schemas.microsoft.com/office/drawing/2014/main" id="{6669BD2D-1A56-4A71-898E-474805FBEEF5}"/>
              </a:ext>
            </a:extLst>
          </p:cNvPr>
          <p:cNvSpPr>
            <a:spLocks noChangeArrowheads="1"/>
          </p:cNvSpPr>
          <p:nvPr/>
        </p:nvSpPr>
        <p:spPr bwMode="auto">
          <a:xfrm rot="15864434" flipH="1">
            <a:off x="9665733" y="5173633"/>
            <a:ext cx="108966" cy="1294759"/>
          </a:xfrm>
          <a:prstGeom prst="triangle">
            <a:avLst>
              <a:gd name="adj" fmla="val 92281"/>
            </a:avLst>
          </a:prstGeom>
          <a:solidFill>
            <a:srgbClr val="00B0F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2E7F5277-6F63-423B-BD9D-85921FB5B513}"/>
              </a:ext>
            </a:extLst>
          </p:cNvPr>
          <p:cNvSpPr/>
          <p:nvPr/>
        </p:nvSpPr>
        <p:spPr>
          <a:xfrm>
            <a:off x="9683990" y="4704609"/>
            <a:ext cx="23689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Unique QR code,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operator must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verify scan 100%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 Cannot skip  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A05C184F-490F-45E7-B276-62DDC20607F1}"/>
              </a:ext>
            </a:extLst>
          </p:cNvPr>
          <p:cNvSpPr/>
          <p:nvPr/>
        </p:nvSpPr>
        <p:spPr>
          <a:xfrm>
            <a:off x="7062510" y="6175925"/>
            <a:ext cx="1224101" cy="519301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EB4AD6E3-2659-4EEA-9B78-8622F9067439}"/>
              </a:ext>
            </a:extLst>
          </p:cNvPr>
          <p:cNvSpPr/>
          <p:nvPr/>
        </p:nvSpPr>
        <p:spPr>
          <a:xfrm>
            <a:off x="7038359" y="6126654"/>
            <a:ext cx="12284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increase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kitting time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</a:p>
        </p:txBody>
      </p:sp>
      <p:sp>
        <p:nvSpPr>
          <p:cNvPr id="591" name="Flowchart: Process 590">
            <a:extLst>
              <a:ext uri="{FF2B5EF4-FFF2-40B4-BE49-F238E27FC236}">
                <a16:creationId xmlns:a16="http://schemas.microsoft.com/office/drawing/2014/main" id="{B61BE021-61F2-4834-B42E-BB98AF76915F}"/>
              </a:ext>
            </a:extLst>
          </p:cNvPr>
          <p:cNvSpPr/>
          <p:nvPr/>
        </p:nvSpPr>
        <p:spPr>
          <a:xfrm>
            <a:off x="10510562" y="1565697"/>
            <a:ext cx="2231160" cy="58722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project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∆17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pax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2" name="Flowchart: Process 591">
            <a:extLst>
              <a:ext uri="{FF2B5EF4-FFF2-40B4-BE49-F238E27FC236}">
                <a16:creationId xmlns:a16="http://schemas.microsoft.com/office/drawing/2014/main" id="{054D71D1-42E8-4255-A66A-910CB4564AB1}"/>
              </a:ext>
            </a:extLst>
          </p:cNvPr>
          <p:cNvSpPr/>
          <p:nvPr/>
        </p:nvSpPr>
        <p:spPr>
          <a:xfrm>
            <a:off x="10482566" y="5215233"/>
            <a:ext cx="2231160" cy="58722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project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∆16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pax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33D8E0D7-6620-45A7-BC86-CEE6C3AB99D2}"/>
              </a:ext>
            </a:extLst>
          </p:cNvPr>
          <p:cNvSpPr/>
          <p:nvPr/>
        </p:nvSpPr>
        <p:spPr>
          <a:xfrm>
            <a:off x="11073892" y="5860470"/>
            <a:ext cx="1061589" cy="8594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2917AA82-8E74-441C-AD79-C2889B3DD6EE}"/>
              </a:ext>
            </a:extLst>
          </p:cNvPr>
          <p:cNvSpPr/>
          <p:nvPr/>
        </p:nvSpPr>
        <p:spPr>
          <a:xfrm>
            <a:off x="11049784" y="6120490"/>
            <a:ext cx="1092047" cy="337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 increase 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50E14173-DBD6-402E-93F9-1818CFA7C014}"/>
              </a:ext>
            </a:extLst>
          </p:cNvPr>
          <p:cNvSpPr/>
          <p:nvPr/>
        </p:nvSpPr>
        <p:spPr>
          <a:xfrm>
            <a:off x="3747880" y="4529651"/>
            <a:ext cx="1366366" cy="504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jobs</a:t>
            </a:r>
          </a:p>
        </p:txBody>
      </p:sp>
      <p:cxnSp>
        <p:nvCxnSpPr>
          <p:cNvPr id="600" name="Straight Arrow Connector 599">
            <a:extLst>
              <a:ext uri="{FF2B5EF4-FFF2-40B4-BE49-F238E27FC236}">
                <a16:creationId xmlns:a16="http://schemas.microsoft.com/office/drawing/2014/main" id="{22935013-4F99-4215-857D-2B97546B5078}"/>
              </a:ext>
            </a:extLst>
          </p:cNvPr>
          <p:cNvCxnSpPr>
            <a:cxnSpLocks/>
          </p:cNvCxnSpPr>
          <p:nvPr/>
        </p:nvCxnSpPr>
        <p:spPr>
          <a:xfrm>
            <a:off x="6302248" y="5108618"/>
            <a:ext cx="303508" cy="32155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2" name="Picture 601">
            <a:extLst>
              <a:ext uri="{FF2B5EF4-FFF2-40B4-BE49-F238E27FC236}">
                <a16:creationId xmlns:a16="http://schemas.microsoft.com/office/drawing/2014/main" id="{9B1DBAB3-11BD-447D-9073-E9DD57542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29" y="1139508"/>
            <a:ext cx="886599" cy="6002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03" name="Picture 602">
            <a:extLst>
              <a:ext uri="{FF2B5EF4-FFF2-40B4-BE49-F238E27FC236}">
                <a16:creationId xmlns:a16="http://schemas.microsoft.com/office/drawing/2014/main" id="{4CAFBB03-72D4-4D1D-A81A-F3703C5357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5707965" y="1752042"/>
            <a:ext cx="582763" cy="512383"/>
          </a:xfrm>
          <a:prstGeom prst="rect">
            <a:avLst/>
          </a:prstGeom>
        </p:spPr>
      </p:pic>
      <p:cxnSp>
        <p:nvCxnSpPr>
          <p:cNvPr id="604" name="Connector: Elbow 603">
            <a:extLst>
              <a:ext uri="{FF2B5EF4-FFF2-40B4-BE49-F238E27FC236}">
                <a16:creationId xmlns:a16="http://schemas.microsoft.com/office/drawing/2014/main" id="{20AF9E6D-CD1F-40CB-A1D6-AB8B8EBC9863}"/>
              </a:ext>
            </a:extLst>
          </p:cNvPr>
          <p:cNvCxnSpPr>
            <a:cxnSpLocks/>
            <a:stCxn id="211" idx="2"/>
            <a:endCxn id="603" idx="1"/>
          </p:cNvCxnSpPr>
          <p:nvPr/>
        </p:nvCxnSpPr>
        <p:spPr>
          <a:xfrm rot="16200000" flipH="1">
            <a:off x="5081661" y="1381930"/>
            <a:ext cx="272652" cy="979956"/>
          </a:xfrm>
          <a:prstGeom prst="bentConnector2">
            <a:avLst/>
          </a:prstGeom>
          <a:ln>
            <a:solidFill>
              <a:srgbClr val="0033CC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Arrow Connector 606">
            <a:extLst>
              <a:ext uri="{FF2B5EF4-FFF2-40B4-BE49-F238E27FC236}">
                <a16:creationId xmlns:a16="http://schemas.microsoft.com/office/drawing/2014/main" id="{DCCB3CB2-C668-4EB8-9448-39E1F29422E6}"/>
              </a:ext>
            </a:extLst>
          </p:cNvPr>
          <p:cNvCxnSpPr>
            <a:cxnSpLocks/>
            <a:endCxn id="602" idx="2"/>
          </p:cNvCxnSpPr>
          <p:nvPr/>
        </p:nvCxnSpPr>
        <p:spPr>
          <a:xfrm flipV="1">
            <a:off x="6256335" y="1739734"/>
            <a:ext cx="152294" cy="262856"/>
          </a:xfrm>
          <a:prstGeom prst="straightConnector1">
            <a:avLst/>
          </a:prstGeom>
          <a:ln>
            <a:solidFill>
              <a:srgbClr val="0033CC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9" name="Rectangle 608">
            <a:extLst>
              <a:ext uri="{FF2B5EF4-FFF2-40B4-BE49-F238E27FC236}">
                <a16:creationId xmlns:a16="http://schemas.microsoft.com/office/drawing/2014/main" id="{5537C79B-F920-4BE8-A3DC-76BEA216425A}"/>
              </a:ext>
            </a:extLst>
          </p:cNvPr>
          <p:cNvSpPr/>
          <p:nvPr/>
        </p:nvSpPr>
        <p:spPr>
          <a:xfrm>
            <a:off x="6199558" y="1905695"/>
            <a:ext cx="8760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 print</a:t>
            </a:r>
          </a:p>
        </p:txBody>
      </p:sp>
    </p:spTree>
    <p:extLst>
      <p:ext uri="{BB962C8B-B14F-4D97-AF65-F5344CB8AC3E}">
        <p14:creationId xmlns:p14="http://schemas.microsoft.com/office/powerpoint/2010/main" val="2265538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AutoShape 2"/>
          <p:cNvSpPr>
            <a:spLocks noChangeArrowheads="1"/>
          </p:cNvSpPr>
          <p:nvPr/>
        </p:nvSpPr>
        <p:spPr bwMode="auto">
          <a:xfrm>
            <a:off x="1619250" y="1219200"/>
            <a:ext cx="4400550" cy="41148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/>
          </a:p>
        </p:txBody>
      </p:sp>
      <p:sp>
        <p:nvSpPr>
          <p:cNvPr id="2052" name="AutoShape 3"/>
          <p:cNvSpPr>
            <a:spLocks noChangeArrowheads="1"/>
          </p:cNvSpPr>
          <p:nvPr/>
        </p:nvSpPr>
        <p:spPr bwMode="auto">
          <a:xfrm>
            <a:off x="6172200" y="1219200"/>
            <a:ext cx="4364038" cy="41148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/>
          </a:p>
        </p:txBody>
      </p:sp>
      <p:sp>
        <p:nvSpPr>
          <p:cNvPr id="367620" name="Text Box 4"/>
          <p:cNvSpPr txBox="1">
            <a:spLocks noChangeArrowheads="1"/>
          </p:cNvSpPr>
          <p:nvPr/>
        </p:nvSpPr>
        <p:spPr bwMode="auto">
          <a:xfrm>
            <a:off x="2549525" y="1044576"/>
            <a:ext cx="2305050" cy="39687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ja-JP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ＭＳ Ｐゴシック" pitchFamily="34" charset="-128"/>
              </a:rPr>
              <a:t>◆</a:t>
            </a:r>
            <a:r>
              <a:rPr kumimoji="1" lang="en-US" altLang="ja-JP" sz="2000" b="1">
                <a:solidFill>
                  <a:schemeClr val="bg1"/>
                </a:solidFill>
                <a:latin typeface="ＭＳ Ｐゴシック" pitchFamily="34" charset="-128"/>
              </a:rPr>
              <a:t>Before</a:t>
            </a:r>
          </a:p>
        </p:txBody>
      </p:sp>
      <p:sp>
        <p:nvSpPr>
          <p:cNvPr id="367621" name="Text Box 5"/>
          <p:cNvSpPr txBox="1">
            <a:spLocks noChangeArrowheads="1"/>
          </p:cNvSpPr>
          <p:nvPr/>
        </p:nvSpPr>
        <p:spPr bwMode="auto">
          <a:xfrm>
            <a:off x="7200900" y="1054101"/>
            <a:ext cx="2305050" cy="396875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ja-JP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ＭＳ Ｐゴシック" pitchFamily="34" charset="-128"/>
              </a:rPr>
              <a:t>◆ </a:t>
            </a:r>
            <a:r>
              <a:rPr kumimoji="1" lang="en-US" altLang="ja-JP" sz="2000" b="1">
                <a:solidFill>
                  <a:schemeClr val="bg1"/>
                </a:solidFill>
                <a:latin typeface="ＭＳ Ｐゴシック" pitchFamily="34" charset="-128"/>
              </a:rPr>
              <a:t>After </a:t>
            </a:r>
            <a:endParaRPr kumimoji="1" lang="en-US" altLang="ja-JP" sz="2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ＭＳ Ｐゴシック" pitchFamily="34" charset="-128"/>
            </a:endParaRPr>
          </a:p>
        </p:txBody>
      </p:sp>
      <p:sp>
        <p:nvSpPr>
          <p:cNvPr id="2055" name="AutoShape 6"/>
          <p:cNvSpPr>
            <a:spLocks noChangeArrowheads="1"/>
          </p:cNvSpPr>
          <p:nvPr/>
        </p:nvSpPr>
        <p:spPr bwMode="auto">
          <a:xfrm>
            <a:off x="1619250" y="5490808"/>
            <a:ext cx="4400550" cy="129099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ja-JP" sz="1400" dirty="0">
                <a:latin typeface="+mj-lt"/>
                <a:cs typeface="Times New Roman" panose="02020603050405020304" pitchFamily="18" charset="0"/>
              </a:rPr>
              <a:t>Old weight </a:t>
            </a:r>
            <a:r>
              <a:rPr lang="en-US" altLang="ja-JP" sz="1400" dirty="0" err="1">
                <a:latin typeface="+mj-lt"/>
                <a:cs typeface="Times New Roman" panose="02020603050405020304" pitchFamily="18" charset="0"/>
              </a:rPr>
              <a:t>softwave</a:t>
            </a:r>
            <a:r>
              <a:rPr lang="en-US" altLang="ja-JP" sz="1400" dirty="0">
                <a:latin typeface="+mj-lt"/>
                <a:cs typeface="Times New Roman" panose="02020603050405020304" pitchFamily="18" charset="0"/>
              </a:rPr>
              <a:t> only read 1 </a:t>
            </a:r>
            <a:r>
              <a:rPr lang="en-US" altLang="ja-JP" sz="1400" dirty="0" err="1">
                <a:latin typeface="+mj-lt"/>
                <a:cs typeface="Times New Roman" panose="02020603050405020304" pitchFamily="18" charset="0"/>
              </a:rPr>
              <a:t>S.No</a:t>
            </a:r>
            <a:r>
              <a:rPr lang="en-US" altLang="ja-JP" sz="1400" dirty="0">
                <a:latin typeface="+mj-lt"/>
                <a:cs typeface="Times New Roman" panose="02020603050405020304" pitchFamily="18" charset="0"/>
              </a:rPr>
              <a:t> on Carton ( One carton have 3 </a:t>
            </a:r>
            <a:r>
              <a:rPr lang="en-US" altLang="ja-JP" sz="1400" dirty="0" err="1">
                <a:latin typeface="+mj-lt"/>
                <a:cs typeface="Times New Roman" panose="02020603050405020304" pitchFamily="18" charset="0"/>
              </a:rPr>
              <a:t>S.No</a:t>
            </a:r>
            <a:r>
              <a:rPr lang="en-US" altLang="ja-JP" sz="1400" dirty="0">
                <a:latin typeface="+mj-lt"/>
                <a:cs typeface="Times New Roman" panose="02020603050405020304" pitchFamily="18" charset="0"/>
              </a:rPr>
              <a:t> )..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ja-JP" sz="1400" dirty="0">
                <a:latin typeface="+mj-lt"/>
                <a:cs typeface="Times New Roman" panose="02020603050405020304" pitchFamily="18" charset="0"/>
              </a:rPr>
              <a:t>Old weight </a:t>
            </a:r>
            <a:r>
              <a:rPr lang="en-US" altLang="ja-JP" sz="1400" dirty="0" err="1">
                <a:latin typeface="+mj-lt"/>
                <a:cs typeface="Times New Roman" panose="02020603050405020304" pitchFamily="18" charset="0"/>
              </a:rPr>
              <a:t>softwave</a:t>
            </a:r>
            <a:r>
              <a:rPr lang="en-US" altLang="ja-JP" sz="1400" dirty="0">
                <a:latin typeface="+mj-lt"/>
                <a:cs typeface="Times New Roman" panose="02020603050405020304" pitchFamily="18" charset="0"/>
              </a:rPr>
              <a:t> don’t read postcode of outer carton. =&gt; </a:t>
            </a:r>
            <a:r>
              <a:rPr lang="en-US" altLang="ja-JP" sz="14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Quality is affected</a:t>
            </a:r>
          </a:p>
        </p:txBody>
      </p:sp>
      <p:sp>
        <p:nvSpPr>
          <p:cNvPr id="2056" name="AutoShape 6"/>
          <p:cNvSpPr>
            <a:spLocks noChangeArrowheads="1"/>
          </p:cNvSpPr>
          <p:nvPr/>
        </p:nvSpPr>
        <p:spPr bwMode="auto">
          <a:xfrm>
            <a:off x="6172201" y="5490808"/>
            <a:ext cx="4371975" cy="129099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ja-JP" sz="1400" dirty="0">
                <a:latin typeface="+mj-lt"/>
                <a:cs typeface="Times New Roman" panose="02020603050405020304" pitchFamily="18" charset="0"/>
              </a:rPr>
              <a:t>New weight-check </a:t>
            </a:r>
            <a:r>
              <a:rPr lang="en-US" altLang="ja-JP" sz="1400" dirty="0" err="1">
                <a:latin typeface="+mj-lt"/>
                <a:cs typeface="Times New Roman" panose="02020603050405020304" pitchFamily="18" charset="0"/>
              </a:rPr>
              <a:t>softwave</a:t>
            </a:r>
            <a:r>
              <a:rPr lang="en-US" altLang="ja-JP" sz="1400" dirty="0">
                <a:latin typeface="+mj-lt"/>
                <a:cs typeface="Times New Roman" panose="02020603050405020304" pitchFamily="18" charset="0"/>
              </a:rPr>
              <a:t> can read all </a:t>
            </a:r>
            <a:r>
              <a:rPr lang="en-US" altLang="ja-JP" sz="1400" dirty="0" err="1">
                <a:latin typeface="+mj-lt"/>
                <a:cs typeface="Times New Roman" panose="02020603050405020304" pitchFamily="18" charset="0"/>
              </a:rPr>
              <a:t>S.No</a:t>
            </a:r>
            <a:r>
              <a:rPr lang="en-US" altLang="ja-JP" sz="1400" dirty="0">
                <a:latin typeface="+mj-lt"/>
                <a:cs typeface="Times New Roman" panose="02020603050405020304" pitchFamily="18" charset="0"/>
              </a:rPr>
              <a:t> on carton , and read postcode of outer carton.</a:t>
            </a:r>
          </a:p>
          <a:p>
            <a:pPr>
              <a:buFontTx/>
              <a:buNone/>
            </a:pPr>
            <a:r>
              <a:rPr lang="en-US" altLang="ja-JP" sz="1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It help easy control </a:t>
            </a:r>
            <a:r>
              <a:rPr lang="en-US" altLang="ja-JP" sz="1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S.No</a:t>
            </a:r>
            <a:r>
              <a:rPr lang="en-US" altLang="ja-JP" sz="1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of products and prevent wrong part carton.</a:t>
            </a:r>
          </a:p>
        </p:txBody>
      </p:sp>
      <p:sp>
        <p:nvSpPr>
          <p:cNvPr id="2063" name="TextBox 1"/>
          <p:cNvSpPr txBox="1">
            <a:spLocks noChangeArrowheads="1"/>
          </p:cNvSpPr>
          <p:nvPr/>
        </p:nvSpPr>
        <p:spPr bwMode="auto">
          <a:xfrm>
            <a:off x="9525001" y="42864"/>
            <a:ext cx="919163" cy="307975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chemeClr val="bg1"/>
                </a:solidFill>
                <a:latin typeface="Arial" panose="020B0604020202020204" pitchFamily="34" charset="0"/>
              </a:rPr>
              <a:t>Week 2</a:t>
            </a:r>
            <a:endParaRPr lang="vi-VN" altLang="en-US" sz="14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06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6" y="1489075"/>
            <a:ext cx="202882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65" name="Group 42"/>
          <p:cNvGrpSpPr>
            <a:grpSpLocks/>
          </p:cNvGrpSpPr>
          <p:nvPr/>
        </p:nvGrpSpPr>
        <p:grpSpPr bwMode="auto">
          <a:xfrm>
            <a:off x="4438651" y="1579564"/>
            <a:ext cx="942975" cy="828675"/>
            <a:chOff x="0" y="0"/>
            <a:chExt cx="1646464" cy="1537608"/>
          </a:xfrm>
        </p:grpSpPr>
        <p:sp>
          <p:nvSpPr>
            <p:cNvPr id="2084" name="AutoShape 73"/>
            <p:cNvSpPr>
              <a:spLocks noChangeArrowheads="1"/>
            </p:cNvSpPr>
            <p:nvPr/>
          </p:nvSpPr>
          <p:spPr bwMode="auto">
            <a:xfrm>
              <a:off x="0" y="0"/>
              <a:ext cx="1646464" cy="1537608"/>
            </a:xfrm>
            <a:prstGeom prst="wedgeRoundRectCallout">
              <a:avLst>
                <a:gd name="adj1" fmla="val -128102"/>
                <a:gd name="adj2" fmla="val 935"/>
                <a:gd name="adj3" fmla="val 16667"/>
              </a:avLst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vi-VN" altLang="vi-VN" sz="1800"/>
            </a:p>
          </p:txBody>
        </p:sp>
        <p:pic>
          <p:nvPicPr>
            <p:cNvPr id="2085" name="Picture 44" descr="KX-09-FATC50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26" y="167507"/>
              <a:ext cx="1268833" cy="40056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86" name="直線コネクタ 20"/>
            <p:cNvCxnSpPr>
              <a:cxnSpLocks noChangeShapeType="1"/>
            </p:cNvCxnSpPr>
            <p:nvPr/>
          </p:nvCxnSpPr>
          <p:spPr bwMode="auto">
            <a:xfrm>
              <a:off x="101700" y="1466624"/>
              <a:ext cx="1381897" cy="0"/>
            </a:xfrm>
            <a:prstGeom prst="lin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2087" name="Picture 46" descr="KX-09-FATC50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26" y="1022759"/>
              <a:ext cx="1268833" cy="40056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8" name="Picture 47" descr="KX-09-FATC50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26" y="600546"/>
              <a:ext cx="1268833" cy="40056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Connector 2"/>
          <p:cNvCxnSpPr/>
          <p:nvPr/>
        </p:nvCxnSpPr>
        <p:spPr>
          <a:xfrm flipV="1">
            <a:off x="3352800" y="2003425"/>
            <a:ext cx="349250" cy="6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8" r="12500" b="7423"/>
          <a:stretch>
            <a:fillRect/>
          </a:stretch>
        </p:blipFill>
        <p:spPr bwMode="auto">
          <a:xfrm>
            <a:off x="1789113" y="2968626"/>
            <a:ext cx="2620962" cy="205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" name="TextBox 51"/>
          <p:cNvSpPr txBox="1">
            <a:spLocks noChangeArrowheads="1"/>
          </p:cNvSpPr>
          <p:nvPr/>
        </p:nvSpPr>
        <p:spPr bwMode="auto">
          <a:xfrm>
            <a:off x="3048000" y="2517775"/>
            <a:ext cx="274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vi-VN" sz="1800"/>
              <a:t>Have 3 S.No on carton</a:t>
            </a:r>
            <a:endParaRPr lang="vi-VN" altLang="vi-VN" sz="1800"/>
          </a:p>
        </p:txBody>
      </p:sp>
      <p:sp>
        <p:nvSpPr>
          <p:cNvPr id="10" name="Rounded Rectangular Callout 9"/>
          <p:cNvSpPr/>
          <p:nvPr/>
        </p:nvSpPr>
        <p:spPr>
          <a:xfrm>
            <a:off x="4410076" y="3124201"/>
            <a:ext cx="1533525" cy="360363"/>
          </a:xfrm>
          <a:prstGeom prst="wedgeRoundRectCallout">
            <a:avLst>
              <a:gd name="adj1" fmla="val -104489"/>
              <a:gd name="adj2" fmla="val 4083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r>
              <a:rPr lang="en-US" sz="1200" dirty="0">
                <a:solidFill>
                  <a:srgbClr val="FF0000"/>
                </a:solidFill>
              </a:rPr>
              <a:t>Only read 1 S.No</a:t>
            </a:r>
            <a:endParaRPr lang="vi-VN" sz="1200" dirty="0">
              <a:solidFill>
                <a:srgbClr val="FF0000"/>
              </a:solidFill>
            </a:endParaRPr>
          </a:p>
        </p:txBody>
      </p:sp>
      <p:sp>
        <p:nvSpPr>
          <p:cNvPr id="54" name="Rounded Rectangular Callout 53"/>
          <p:cNvSpPr/>
          <p:nvPr/>
        </p:nvSpPr>
        <p:spPr>
          <a:xfrm>
            <a:off x="4191002" y="4223502"/>
            <a:ext cx="1752599" cy="500899"/>
          </a:xfrm>
          <a:prstGeom prst="wedgeRoundRectCallout">
            <a:avLst>
              <a:gd name="adj1" fmla="val -83526"/>
              <a:gd name="adj2" fmla="val -16870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r>
              <a:rPr lang="en-US" sz="1200" dirty="0">
                <a:solidFill>
                  <a:srgbClr val="FF0000"/>
                </a:solidFill>
              </a:rPr>
              <a:t>No read postcode of Outer Carton</a:t>
            </a:r>
            <a:endParaRPr lang="vi-VN" sz="1200" dirty="0">
              <a:solidFill>
                <a:srgbClr val="FF0000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6"/>
          <a:srcRect l="16877" t="11232" r="18115" b="15614"/>
          <a:stretch/>
        </p:blipFill>
        <p:spPr>
          <a:xfrm>
            <a:off x="6273802" y="1550197"/>
            <a:ext cx="4024285" cy="3471069"/>
          </a:xfrm>
          <a:prstGeom prst="rect">
            <a:avLst/>
          </a:prstGeom>
        </p:spPr>
      </p:pic>
      <p:sp>
        <p:nvSpPr>
          <p:cNvPr id="42" name="Rounded Rectangular Callout 41"/>
          <p:cNvSpPr/>
          <p:nvPr/>
        </p:nvSpPr>
        <p:spPr>
          <a:xfrm>
            <a:off x="8229600" y="3962400"/>
            <a:ext cx="2162149" cy="381000"/>
          </a:xfrm>
          <a:prstGeom prst="wedgeRoundRectCallout">
            <a:avLst>
              <a:gd name="adj1" fmla="val -24255"/>
              <a:gd name="adj2" fmla="val -15988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r>
              <a:rPr lang="en-US" sz="1200" dirty="0">
                <a:solidFill>
                  <a:srgbClr val="FF0000"/>
                </a:solidFill>
              </a:rPr>
              <a:t>Add more fields Serial No.</a:t>
            </a:r>
            <a:endParaRPr lang="vi-VN" sz="1200" dirty="0">
              <a:solidFill>
                <a:srgbClr val="FF0000"/>
              </a:solidFill>
            </a:endParaRPr>
          </a:p>
        </p:txBody>
      </p:sp>
      <p:sp>
        <p:nvSpPr>
          <p:cNvPr id="43" name="Rectangle 3"/>
          <p:cNvSpPr>
            <a:spLocks noChangeArrowheads="1"/>
          </p:cNvSpPr>
          <p:nvPr/>
        </p:nvSpPr>
        <p:spPr bwMode="auto">
          <a:xfrm>
            <a:off x="1524000" y="0"/>
            <a:ext cx="9144000" cy="6413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en-US" altLang="ja-JP" sz="36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       </a:t>
            </a:r>
            <a:r>
              <a:rPr kumimoji="1" lang="en-US" altLang="ja-JP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Enhanced Weight System</a:t>
            </a:r>
            <a:endParaRPr kumimoji="1" lang="ja-JP" altLang="en-US" dirty="0">
              <a:solidFill>
                <a:srgbClr val="FFFF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4" name="Rectangle 257"/>
          <p:cNvSpPr>
            <a:spLocks noChangeArrowheads="1"/>
          </p:cNvSpPr>
          <p:nvPr/>
        </p:nvSpPr>
        <p:spPr bwMode="auto">
          <a:xfrm>
            <a:off x="1752600" y="76201"/>
            <a:ext cx="1447800" cy="333375"/>
          </a:xfrm>
          <a:prstGeom prst="rect">
            <a:avLst/>
          </a:prstGeom>
          <a:solidFill>
            <a:schemeClr val="bg1">
              <a:alpha val="0"/>
            </a:schemeClr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ja-JP" sz="1600">
                <a:solidFill>
                  <a:srgbClr val="FFFFFF"/>
                </a:solidFill>
                <a:ea typeface="ＭＳ Ｐゴシック" panose="020B0600070205080204" pitchFamily="34" charset="-128"/>
              </a:rPr>
              <a:t>Report items</a:t>
            </a:r>
            <a:r>
              <a:rPr kumimoji="1" lang="en-US" altLang="ja-JP" sz="1800">
                <a:solidFill>
                  <a:srgbClr val="FFFFFF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45" name="Rectangle 59"/>
          <p:cNvSpPr>
            <a:spLocks noChangeArrowheads="1"/>
          </p:cNvSpPr>
          <p:nvPr/>
        </p:nvSpPr>
        <p:spPr bwMode="auto">
          <a:xfrm>
            <a:off x="9601200" y="76200"/>
            <a:ext cx="935038" cy="38100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vi-VN" sz="1200" dirty="0">
                <a:solidFill>
                  <a:srgbClr val="FFFFFF"/>
                </a:solidFill>
              </a:rPr>
              <a:t>Page 2/19</a:t>
            </a: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3786912" y="635672"/>
            <a:ext cx="2634673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Developer: Nguyen </a:t>
            </a:r>
            <a:r>
              <a:rPr kumimoji="1" lang="en-US" altLang="ja-JP" dirty="0" err="1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Thi</a:t>
            </a: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 </a:t>
            </a:r>
            <a:r>
              <a:rPr kumimoji="1" lang="en-US" altLang="ja-JP" dirty="0" err="1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Huong</a:t>
            </a: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 [ISG]</a:t>
            </a: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6437745" y="635672"/>
            <a:ext cx="1593671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Date: 4/</a:t>
            </a:r>
            <a:r>
              <a:rPr kumimoji="1" lang="vi-VN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Aug</a:t>
            </a: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/2014</a:t>
            </a: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8031416" y="641108"/>
            <a:ext cx="960185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 err="1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Expn</a:t>
            </a: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: N/A</a:t>
            </a:r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1518589" y="635672"/>
            <a:ext cx="2238303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P.I.C: Hoang Viet </a:t>
            </a:r>
            <a:r>
              <a:rPr kumimoji="1" lang="en-US" altLang="ja-JP" dirty="0" err="1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Thien</a:t>
            </a: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  [AIO]</a:t>
            </a:r>
          </a:p>
        </p:txBody>
      </p:sp>
      <p:sp>
        <p:nvSpPr>
          <p:cNvPr id="31" name="AutoShape 6"/>
          <p:cNvSpPr>
            <a:spLocks noChangeArrowheads="1"/>
          </p:cNvSpPr>
          <p:nvPr/>
        </p:nvSpPr>
        <p:spPr bwMode="auto">
          <a:xfrm>
            <a:off x="8991600" y="641108"/>
            <a:ext cx="1676400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kumimoji="1"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QUALITY</a:t>
            </a:r>
          </a:p>
        </p:txBody>
      </p:sp>
    </p:spTree>
    <p:extLst>
      <p:ext uri="{BB962C8B-B14F-4D97-AF65-F5344CB8AC3E}">
        <p14:creationId xmlns:p14="http://schemas.microsoft.com/office/powerpoint/2010/main" val="351086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1715052" y="1413869"/>
            <a:ext cx="4316412" cy="39624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>
              <a:ea typeface="ＭＳ Ｐゴシック" panose="020B0600070205080204" pitchFamily="34" charset="-128"/>
            </a:endParaRPr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6107665" y="1413869"/>
            <a:ext cx="4357256" cy="396240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>
              <a:ea typeface="ＭＳ Ｐゴシック" panose="020B0600070205080204" pitchFamily="34" charset="-128"/>
            </a:endParaRPr>
          </a:p>
        </p:txBody>
      </p:sp>
      <p:sp>
        <p:nvSpPr>
          <p:cNvPr id="367620" name="Text Box 4"/>
          <p:cNvSpPr txBox="1">
            <a:spLocks noChangeArrowheads="1"/>
          </p:cNvSpPr>
          <p:nvPr/>
        </p:nvSpPr>
        <p:spPr bwMode="auto">
          <a:xfrm>
            <a:off x="2721527" y="1109070"/>
            <a:ext cx="2305050" cy="39687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ja-JP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◆Before</a:t>
            </a:r>
            <a:endParaRPr kumimoji="1" lang="en-US" altLang="ja-JP" sz="2000" b="1">
              <a:solidFill>
                <a:schemeClr val="bg1"/>
              </a:solidFill>
              <a:latin typeface="ＭＳ Ｐゴシック" panose="020B0600070205080204" pitchFamily="34" charset="-128"/>
              <a:ea typeface="ＭＳ Ｐゴシック" panose="020B0600070205080204" pitchFamily="34" charset="-128"/>
            </a:endParaRPr>
          </a:p>
        </p:txBody>
      </p:sp>
      <p:sp>
        <p:nvSpPr>
          <p:cNvPr id="367621" name="Text Box 5"/>
          <p:cNvSpPr txBox="1">
            <a:spLocks noChangeArrowheads="1"/>
          </p:cNvSpPr>
          <p:nvPr/>
        </p:nvSpPr>
        <p:spPr bwMode="auto">
          <a:xfrm>
            <a:off x="7326864" y="1109070"/>
            <a:ext cx="2305050" cy="396875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ja-JP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◆ After</a:t>
            </a:r>
            <a:r>
              <a:rPr kumimoji="1" lang="en-US" altLang="ja-JP" sz="2000" b="1">
                <a:solidFill>
                  <a:schemeClr val="bg1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 </a:t>
            </a:r>
            <a:endParaRPr kumimoji="1" lang="en-US" altLang="ja-JP" sz="2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ＭＳ Ｐゴシック" panose="020B0600070205080204" pitchFamily="34" charset="-128"/>
              <a:ea typeface="ＭＳ Ｐゴシック" panose="020B0600070205080204" pitchFamily="34" charset="-128"/>
            </a:endParaRPr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1752600" y="5562600"/>
            <a:ext cx="4248150" cy="12192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400" dirty="0"/>
              <a:t>OQC check many model at same time And many time for change model, change category. </a:t>
            </a:r>
          </a:p>
          <a:p>
            <a:pPr eaLnBrk="1" hangingPunct="1"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</a:rPr>
              <a:t>It takes long time for per checking time.</a:t>
            </a:r>
          </a:p>
        </p:txBody>
      </p:sp>
      <p:sp>
        <p:nvSpPr>
          <p:cNvPr id="2055" name="AutoShape 6"/>
          <p:cNvSpPr>
            <a:spLocks noChangeArrowheads="1"/>
          </p:cNvSpPr>
          <p:nvPr/>
        </p:nvSpPr>
        <p:spPr bwMode="auto">
          <a:xfrm>
            <a:off x="6096001" y="5560695"/>
            <a:ext cx="4392613" cy="121158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>
            <a:lvl1pPr marL="285750" indent="-28575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-"/>
            </a:pPr>
            <a:r>
              <a:rPr lang="en-US" altLang="en-US" sz="1400" b="1" dirty="0"/>
              <a:t>Reduction time : 16h/month</a:t>
            </a:r>
          </a:p>
          <a:p>
            <a:pPr eaLnBrk="1" hangingPunct="1">
              <a:buFontTx/>
              <a:buChar char="-"/>
            </a:pPr>
            <a:r>
              <a:rPr lang="en-US" altLang="en-US" sz="1400" b="1" dirty="0">
                <a:solidFill>
                  <a:srgbClr val="0000FF"/>
                </a:solidFill>
              </a:rPr>
              <a:t>Cost reduction : </a:t>
            </a:r>
            <a:r>
              <a:rPr lang="en-US" altLang="en-US" sz="1400" b="1" dirty="0">
                <a:solidFill>
                  <a:srgbClr val="FF0000"/>
                </a:solidFill>
              </a:rPr>
              <a:t>20$/month</a:t>
            </a:r>
          </a:p>
        </p:txBody>
      </p:sp>
      <p:pic>
        <p:nvPicPr>
          <p:cNvPr id="2056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128" y="1642470"/>
            <a:ext cx="3908425" cy="342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502" y="1707558"/>
            <a:ext cx="3890962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6453308" y="3493494"/>
            <a:ext cx="1981199" cy="282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524000" y="28288"/>
            <a:ext cx="9144000" cy="5847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en-US" altLang="ja-JP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       Enhanced Weight-Check System</a:t>
            </a:r>
            <a:endParaRPr kumimoji="1" lang="ja-JP" altLang="en-US" dirty="0">
              <a:solidFill>
                <a:srgbClr val="FFFF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2" name="Rectangle 257"/>
          <p:cNvSpPr>
            <a:spLocks noChangeArrowheads="1"/>
          </p:cNvSpPr>
          <p:nvPr/>
        </p:nvSpPr>
        <p:spPr bwMode="auto">
          <a:xfrm>
            <a:off x="1651000" y="101601"/>
            <a:ext cx="1447800" cy="333375"/>
          </a:xfrm>
          <a:prstGeom prst="rect">
            <a:avLst/>
          </a:prstGeom>
          <a:solidFill>
            <a:schemeClr val="bg1">
              <a:alpha val="0"/>
            </a:schemeClr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ja-JP" sz="16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Report items</a:t>
            </a:r>
            <a:r>
              <a:rPr kumimoji="1" lang="en-US" altLang="ja-JP" sz="18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13" name="Rectangle 59"/>
          <p:cNvSpPr>
            <a:spLocks noChangeArrowheads="1"/>
          </p:cNvSpPr>
          <p:nvPr/>
        </p:nvSpPr>
        <p:spPr bwMode="auto">
          <a:xfrm>
            <a:off x="9631915" y="101600"/>
            <a:ext cx="957143" cy="38100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vi-VN" sz="1200" dirty="0">
                <a:solidFill>
                  <a:srgbClr val="FFFFFF"/>
                </a:solidFill>
              </a:rPr>
              <a:t>Page 3/19</a:t>
            </a:r>
          </a:p>
        </p:txBody>
      </p:sp>
      <p:sp>
        <p:nvSpPr>
          <p:cNvPr id="14" name="AutoShape 67"/>
          <p:cNvSpPr>
            <a:spLocks noChangeArrowheads="1"/>
          </p:cNvSpPr>
          <p:nvPr/>
        </p:nvSpPr>
        <p:spPr bwMode="auto">
          <a:xfrm>
            <a:off x="6331502" y="3950695"/>
            <a:ext cx="1808450" cy="823913"/>
          </a:xfrm>
          <a:prstGeom prst="wedgeRoundRectCallout">
            <a:avLst>
              <a:gd name="adj1" fmla="val 47428"/>
              <a:gd name="adj2" fmla="val -84686"/>
              <a:gd name="adj3" fmla="val 16667"/>
            </a:avLst>
          </a:prstGeom>
          <a:solidFill>
            <a:srgbClr val="FFFF00"/>
          </a:solidFill>
          <a:ln w="28575" algn="ctr">
            <a:solidFill>
              <a:schemeClr val="bg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vi-VN" sz="1200" dirty="0">
                <a:solidFill>
                  <a:srgbClr val="FF3300"/>
                </a:solidFill>
                <a:latin typeface="Arial" panose="020B0604020202020204" pitchFamily="34" charset="0"/>
              </a:rPr>
              <a:t>Add 1 more field to Alert when change model / category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3810000" y="648924"/>
            <a:ext cx="2667000" cy="281894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Developer: Nguyen </a:t>
            </a:r>
            <a:r>
              <a:rPr kumimoji="1" lang="en-US" altLang="ja-JP" dirty="0" err="1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Thi</a:t>
            </a: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 </a:t>
            </a:r>
            <a:r>
              <a:rPr kumimoji="1" lang="en-US" altLang="ja-JP" dirty="0" err="1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Huong</a:t>
            </a: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 [ISG]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6490253" y="648924"/>
            <a:ext cx="1400139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Date: 08/Sep/2014</a:t>
            </a:r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auto">
          <a:xfrm>
            <a:off x="7912552" y="648924"/>
            <a:ext cx="886892" cy="279764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 err="1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Expn</a:t>
            </a: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: N/A</a:t>
            </a:r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>
            <a:off x="1540909" y="649484"/>
            <a:ext cx="2246931" cy="281334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P.I.C: Hoang Viet </a:t>
            </a:r>
            <a:r>
              <a:rPr kumimoji="1" lang="en-US" altLang="ja-JP" dirty="0" err="1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Thien</a:t>
            </a: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 [AIO]</a:t>
            </a:r>
          </a:p>
        </p:txBody>
      </p:sp>
      <p:sp>
        <p:nvSpPr>
          <p:cNvPr id="19" name="AutoShape 6"/>
          <p:cNvSpPr>
            <a:spLocks noChangeArrowheads="1"/>
          </p:cNvSpPr>
          <p:nvPr/>
        </p:nvSpPr>
        <p:spPr bwMode="auto">
          <a:xfrm>
            <a:off x="8825604" y="648925"/>
            <a:ext cx="1842396" cy="263139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Save: 20$/month</a:t>
            </a:r>
          </a:p>
        </p:txBody>
      </p:sp>
    </p:spTree>
    <p:extLst>
      <p:ext uri="{BB962C8B-B14F-4D97-AF65-F5344CB8AC3E}">
        <p14:creationId xmlns:p14="http://schemas.microsoft.com/office/powerpoint/2010/main" val="164831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8"/>
          <p:cNvSpPr>
            <a:spLocks noChangeArrowheads="1"/>
          </p:cNvSpPr>
          <p:nvPr/>
        </p:nvSpPr>
        <p:spPr bwMode="auto">
          <a:xfrm>
            <a:off x="1600200" y="1295400"/>
            <a:ext cx="8991600" cy="5410200"/>
          </a:xfrm>
          <a:prstGeom prst="rect">
            <a:avLst/>
          </a:prstGeom>
          <a:noFill/>
          <a:ln w="19050">
            <a:solidFill>
              <a:srgbClr val="000080"/>
            </a:solidFill>
            <a:miter lim="800000"/>
            <a:headEnd/>
            <a:tailEnd/>
          </a:ln>
          <a:effectLst>
            <a:outerShdw dist="63500" dir="3187806" algn="ctr" rotWithShape="0">
              <a:srgbClr val="3333CC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ja-JP" sz="18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ja-JP" altLang="en-US" sz="18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ja-JP" sz="3600">
              <a:solidFill>
                <a:srgbClr val="0000FF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grpSp>
        <p:nvGrpSpPr>
          <p:cNvPr id="16389" name="Group 11"/>
          <p:cNvGrpSpPr>
            <a:grpSpLocks/>
          </p:cNvGrpSpPr>
          <p:nvPr/>
        </p:nvGrpSpPr>
        <p:grpSpPr bwMode="auto">
          <a:xfrm>
            <a:off x="2719389" y="1322179"/>
            <a:ext cx="6753225" cy="412750"/>
            <a:chOff x="1846" y="1046"/>
            <a:chExt cx="3142" cy="260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1846" y="1056"/>
              <a:ext cx="903" cy="2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dist="107763" dir="189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ja-JP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ＭＳ Ｐゴシック" panose="020B0600070205080204" pitchFamily="34" charset="-128"/>
                </a:rPr>
                <a:t>◆Before</a:t>
              </a:r>
              <a:endParaRPr kumimoji="1" lang="en-US" altLang="ja-JP" sz="2000">
                <a:solidFill>
                  <a:srgbClr val="FFFFFF"/>
                </a:solidFill>
                <a:latin typeface="ＭＳ Ｐゴシック" panose="020B0600070205080204" pitchFamily="34" charset="-128"/>
              </a:endParaRP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4104" y="1046"/>
              <a:ext cx="884" cy="2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189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kumimoji="1" lang="en-US" altLang="ja-JP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ＭＳ Ｐゴシック" panose="020B0600070205080204" pitchFamily="34" charset="-128"/>
                </a:rPr>
                <a:t>After</a:t>
              </a:r>
            </a:p>
          </p:txBody>
        </p:sp>
      </p:grpSp>
      <p:sp>
        <p:nvSpPr>
          <p:cNvPr id="10" name="Line 14"/>
          <p:cNvSpPr>
            <a:spLocks noChangeShapeType="1"/>
          </p:cNvSpPr>
          <p:nvPr/>
        </p:nvSpPr>
        <p:spPr bwMode="auto">
          <a:xfrm>
            <a:off x="6096000" y="1298866"/>
            <a:ext cx="0" cy="5410200"/>
          </a:xfrm>
          <a:prstGeom prst="line">
            <a:avLst/>
          </a:prstGeom>
          <a:noFill/>
          <a:ln w="25400" cmpd="dbl">
            <a:solidFill>
              <a:srgbClr val="000099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vi-VN">
              <a:solidFill>
                <a:prstClr val="black"/>
              </a:solidFill>
              <a:latin typeface="Arial"/>
            </a:endParaRPr>
          </a:p>
        </p:txBody>
      </p:sp>
      <p:sp>
        <p:nvSpPr>
          <p:cNvPr id="2060" name="Rectangle 2059"/>
          <p:cNvSpPr/>
          <p:nvPr/>
        </p:nvSpPr>
        <p:spPr>
          <a:xfrm>
            <a:off x="1676401" y="5283879"/>
            <a:ext cx="4206005" cy="1344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altLang="en-US" sz="1600" dirty="0">
                <a:latin typeface="+mj-lt"/>
              </a:rPr>
              <a:t>Use </a:t>
            </a:r>
            <a:r>
              <a:rPr lang="en-US" altLang="en-US" sz="1600" dirty="0">
                <a:solidFill>
                  <a:srgbClr val="FF0000"/>
                </a:solidFill>
                <a:latin typeface="+mj-lt"/>
              </a:rPr>
              <a:t>03 workers</a:t>
            </a:r>
            <a:r>
              <a:rPr lang="en-US" altLang="en-US" sz="1600" dirty="0">
                <a:latin typeface="+mj-lt"/>
              </a:rPr>
              <a:t> to read </a:t>
            </a:r>
            <a:r>
              <a:rPr lang="en-US" altLang="en-US" sz="1600" dirty="0" err="1">
                <a:latin typeface="+mj-lt"/>
              </a:rPr>
              <a:t>serail</a:t>
            </a:r>
            <a:r>
              <a:rPr lang="en-US" altLang="en-US" sz="1600" dirty="0">
                <a:latin typeface="+mj-lt"/>
              </a:rPr>
              <a:t> No ( 01 person directly read/ 01 person support arrange cargo/  01 person check on computer) 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vi-VN" altLang="en-US" sz="1600" dirty="0">
                <a:latin typeface="+mj-lt"/>
              </a:rPr>
              <a:t>Average</a:t>
            </a:r>
            <a:r>
              <a:rPr lang="en-US" altLang="en-US" sz="1600" dirty="0">
                <a:latin typeface="+mj-lt"/>
              </a:rPr>
              <a:t> takes</a:t>
            </a:r>
            <a:r>
              <a:rPr lang="vi-VN" altLang="en-US" sz="1600" dirty="0">
                <a:latin typeface="+mj-lt"/>
              </a:rPr>
              <a:t>:</a:t>
            </a:r>
            <a:r>
              <a:rPr lang="en-US" altLang="en-US" sz="1600" dirty="0">
                <a:latin typeface="+mj-lt"/>
              </a:rPr>
              <a:t> </a:t>
            </a:r>
            <a:r>
              <a:rPr lang="vi-VN" altLang="en-US" sz="1600" dirty="0">
                <a:latin typeface="+mj-lt"/>
              </a:rPr>
              <a:t> </a:t>
            </a:r>
            <a:r>
              <a:rPr lang="en-US" altLang="en-US" sz="1600" dirty="0">
                <a:solidFill>
                  <a:srgbClr val="FF0000"/>
                </a:solidFill>
                <a:latin typeface="+mj-lt"/>
              </a:rPr>
              <a:t>200 hours</a:t>
            </a:r>
            <a:r>
              <a:rPr lang="vi-VN" altLang="en-US" sz="1600" dirty="0">
                <a:solidFill>
                  <a:srgbClr val="FF0000"/>
                </a:solidFill>
                <a:latin typeface="+mj-lt"/>
              </a:rPr>
              <a:t>/month</a:t>
            </a:r>
            <a:endParaRPr lang="en-US" altLang="en-US" sz="16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6324601" y="5282857"/>
            <a:ext cx="4144963" cy="1349718"/>
          </a:xfrm>
          <a:prstGeom prst="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en-US" sz="1600" dirty="0">
                <a:latin typeface="+mj-lt"/>
                <a:cs typeface="Arial" panose="020B0604020202020204" pitchFamily="34" charset="0"/>
              </a:rPr>
              <a:t>No need to scan serial  (use </a:t>
            </a:r>
            <a:r>
              <a:rPr lang="en-US" altLang="en-US" sz="1600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only 1 person</a:t>
            </a:r>
            <a:r>
              <a:rPr lang="en-US" altLang="en-US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en-US" sz="1600" dirty="0">
                <a:latin typeface="+mj-lt"/>
                <a:cs typeface="Arial" panose="020B0604020202020204" pitchFamily="34" charset="0"/>
              </a:rPr>
              <a:t>for checking again).</a:t>
            </a:r>
            <a:r>
              <a:rPr lang="en-US" altLang="en-US" sz="1600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Reduce 2 man power/process</a:t>
            </a:r>
          </a:p>
          <a:p>
            <a:pPr marL="342900" indent="-342900">
              <a:spcBef>
                <a:spcPct val="0"/>
              </a:spcBef>
              <a:buFont typeface="+mj-lt"/>
              <a:buAutoNum type="arabicPeriod"/>
              <a:defRPr/>
            </a:pPr>
            <a:r>
              <a:rPr lang="vi-VN" altLang="en-US" sz="1600" dirty="0">
                <a:latin typeface="+mj-lt"/>
                <a:cs typeface="Arial" panose="020B0604020202020204" pitchFamily="34" charset="0"/>
              </a:rPr>
              <a:t>Saving time:</a:t>
            </a:r>
            <a:r>
              <a:rPr lang="en-US" altLang="en-US" sz="1600" dirty="0">
                <a:latin typeface="+mj-lt"/>
                <a:cs typeface="Arial" panose="020B0604020202020204" pitchFamily="34" charset="0"/>
              </a:rPr>
              <a:t>150 hours/month</a:t>
            </a:r>
            <a:r>
              <a:rPr lang="vi-VN" altLang="en-US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en-US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18</a:t>
            </a:r>
            <a:r>
              <a:rPr lang="vi-VN" altLang="en-US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0</a:t>
            </a:r>
            <a:r>
              <a:rPr lang="en-US" altLang="en-US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$</a:t>
            </a:r>
            <a:r>
              <a:rPr lang="en-US" altLang="en-US" sz="1600" dirty="0">
                <a:solidFill>
                  <a:srgbClr val="FF0000"/>
                </a:solidFill>
                <a:latin typeface="+mj-lt"/>
              </a:rPr>
              <a:t>/</a:t>
            </a:r>
            <a:r>
              <a:rPr lang="vi-VN" altLang="en-US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month</a:t>
            </a: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1600200" y="969196"/>
            <a:ext cx="8991600" cy="311154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kumimoji="1" lang="en-US" altLang="ja-JP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Combine pallet un-full after Shrink process (Implement to DECT,PBX,AIO)</a:t>
            </a:r>
          </a:p>
        </p:txBody>
      </p:sp>
      <p:sp>
        <p:nvSpPr>
          <p:cNvPr id="302" name="Rectangle 3"/>
          <p:cNvSpPr>
            <a:spLocks noChangeArrowheads="1"/>
          </p:cNvSpPr>
          <p:nvPr/>
        </p:nvSpPr>
        <p:spPr bwMode="auto">
          <a:xfrm>
            <a:off x="1524000" y="28288"/>
            <a:ext cx="9144000" cy="5847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en-US" altLang="ja-JP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Packing Check System</a:t>
            </a:r>
            <a:endParaRPr kumimoji="1" lang="ja-JP" altLang="en-US" dirty="0">
              <a:solidFill>
                <a:srgbClr val="FFFF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3" name="Rectangle 257"/>
          <p:cNvSpPr>
            <a:spLocks noChangeArrowheads="1"/>
          </p:cNvSpPr>
          <p:nvPr/>
        </p:nvSpPr>
        <p:spPr bwMode="auto">
          <a:xfrm>
            <a:off x="1752600" y="76201"/>
            <a:ext cx="1447800" cy="333375"/>
          </a:xfrm>
          <a:prstGeom prst="rect">
            <a:avLst/>
          </a:prstGeom>
          <a:solidFill>
            <a:schemeClr val="bg1">
              <a:alpha val="0"/>
            </a:schemeClr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ja-JP" sz="16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Report items</a:t>
            </a:r>
            <a:r>
              <a:rPr kumimoji="1" lang="en-US" altLang="ja-JP" sz="18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304" name="Rectangle 59"/>
          <p:cNvSpPr>
            <a:spLocks noChangeArrowheads="1"/>
          </p:cNvSpPr>
          <p:nvPr/>
        </p:nvSpPr>
        <p:spPr bwMode="auto">
          <a:xfrm>
            <a:off x="9372600" y="76200"/>
            <a:ext cx="1143000" cy="38100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vi-VN" sz="1200" dirty="0">
                <a:solidFill>
                  <a:srgbClr val="FFFFFF"/>
                </a:solidFill>
              </a:rPr>
              <a:t>Page 4/19</a:t>
            </a:r>
          </a:p>
        </p:txBody>
      </p:sp>
      <p:sp>
        <p:nvSpPr>
          <p:cNvPr id="37" name="AutoShape 6"/>
          <p:cNvSpPr>
            <a:spLocks noChangeArrowheads="1"/>
          </p:cNvSpPr>
          <p:nvPr/>
        </p:nvSpPr>
        <p:spPr bwMode="auto">
          <a:xfrm>
            <a:off x="3969949" y="643197"/>
            <a:ext cx="2550925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Developer: Nguyen Van Dung [ISG]</a:t>
            </a:r>
          </a:p>
        </p:txBody>
      </p:sp>
      <p:sp>
        <p:nvSpPr>
          <p:cNvPr id="38" name="AutoShape 6"/>
          <p:cNvSpPr>
            <a:spLocks noChangeArrowheads="1"/>
          </p:cNvSpPr>
          <p:nvPr/>
        </p:nvSpPr>
        <p:spPr bwMode="auto">
          <a:xfrm>
            <a:off x="6528424" y="643197"/>
            <a:ext cx="1455792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Date: 01/Sep/2014</a:t>
            </a:r>
          </a:p>
        </p:txBody>
      </p:sp>
      <p:sp>
        <p:nvSpPr>
          <p:cNvPr id="39" name="AutoShape 6"/>
          <p:cNvSpPr>
            <a:spLocks noChangeArrowheads="1"/>
          </p:cNvSpPr>
          <p:nvPr/>
        </p:nvSpPr>
        <p:spPr bwMode="auto">
          <a:xfrm>
            <a:off x="7984216" y="643197"/>
            <a:ext cx="891310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 err="1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Expn</a:t>
            </a: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: N/A</a:t>
            </a:r>
          </a:p>
        </p:txBody>
      </p:sp>
      <p:sp>
        <p:nvSpPr>
          <p:cNvPr id="40" name="AutoShape 6"/>
          <p:cNvSpPr>
            <a:spLocks noChangeArrowheads="1"/>
          </p:cNvSpPr>
          <p:nvPr/>
        </p:nvSpPr>
        <p:spPr bwMode="auto">
          <a:xfrm>
            <a:off x="1518588" y="635672"/>
            <a:ext cx="2443812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P.I.C: Nguyen Thu Phuong [SCM]</a:t>
            </a:r>
          </a:p>
        </p:txBody>
      </p:sp>
      <p:sp>
        <p:nvSpPr>
          <p:cNvPr id="41" name="AutoShape 6"/>
          <p:cNvSpPr>
            <a:spLocks noChangeArrowheads="1"/>
          </p:cNvSpPr>
          <p:nvPr/>
        </p:nvSpPr>
        <p:spPr bwMode="auto">
          <a:xfrm>
            <a:off x="8883076" y="635672"/>
            <a:ext cx="1784925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Save: 180$ /month</a:t>
            </a:r>
          </a:p>
        </p:txBody>
      </p:sp>
      <p:pic>
        <p:nvPicPr>
          <p:cNvPr id="35" name="Picture 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857" y="1843616"/>
            <a:ext cx="4127544" cy="3331577"/>
          </a:xfrm>
          <a:prstGeom prst="rect">
            <a:avLst/>
          </a:prstGeom>
          <a:noFill/>
          <a:ln w="12700">
            <a:solidFill>
              <a:srgbClr val="00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ular Callout 31"/>
          <p:cNvSpPr/>
          <p:nvPr/>
        </p:nvSpPr>
        <p:spPr>
          <a:xfrm>
            <a:off x="4570485" y="1580301"/>
            <a:ext cx="1446212" cy="690843"/>
          </a:xfrm>
          <a:prstGeom prst="wedgeRoundRectCallout">
            <a:avLst>
              <a:gd name="adj1" fmla="val -129238"/>
              <a:gd name="adj2" fmla="val 178682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r>
              <a:rPr lang="en-US" sz="1200" dirty="0">
                <a:solidFill>
                  <a:srgbClr val="FF0000"/>
                </a:solidFill>
              </a:rPr>
              <a:t>Reading serial No at SCM WH For all pcs</a:t>
            </a:r>
            <a:endParaRPr lang="vi-VN" sz="12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6184" t="31113" r="24558" b="28415"/>
          <a:stretch/>
        </p:blipFill>
        <p:spPr>
          <a:xfrm>
            <a:off x="6186240" y="1843614"/>
            <a:ext cx="4178958" cy="1326662"/>
          </a:xfrm>
          <a:prstGeom prst="rect">
            <a:avLst/>
          </a:prstGeom>
        </p:spPr>
      </p:pic>
      <p:sp>
        <p:nvSpPr>
          <p:cNvPr id="21" name="Rounded Rectangular Callout 20"/>
          <p:cNvSpPr/>
          <p:nvPr/>
        </p:nvSpPr>
        <p:spPr>
          <a:xfrm>
            <a:off x="8562183" y="1734930"/>
            <a:ext cx="1826418" cy="422330"/>
          </a:xfrm>
          <a:prstGeom prst="wedgeRoundRectCallout">
            <a:avLst>
              <a:gd name="adj1" fmla="val -137523"/>
              <a:gd name="adj2" fmla="val 359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r>
              <a:rPr lang="en-US" sz="1200" dirty="0">
                <a:solidFill>
                  <a:srgbClr val="FF0000"/>
                </a:solidFill>
              </a:rPr>
              <a:t>Easy to control </a:t>
            </a:r>
            <a:endParaRPr lang="vi-VN" sz="12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6184" t="31114" r="7597" b="9527"/>
          <a:stretch/>
        </p:blipFill>
        <p:spPr>
          <a:xfrm>
            <a:off x="6251021" y="3320862"/>
            <a:ext cx="4343400" cy="1823249"/>
          </a:xfrm>
          <a:prstGeom prst="rect">
            <a:avLst/>
          </a:prstGeom>
        </p:spPr>
      </p:pic>
      <p:sp>
        <p:nvSpPr>
          <p:cNvPr id="34" name="Rounded Rectangular Callout 33"/>
          <p:cNvSpPr/>
          <p:nvPr/>
        </p:nvSpPr>
        <p:spPr>
          <a:xfrm>
            <a:off x="6858001" y="3170276"/>
            <a:ext cx="3535583" cy="294331"/>
          </a:xfrm>
          <a:prstGeom prst="wedgeRoundRectCallout">
            <a:avLst>
              <a:gd name="adj1" fmla="val 41669"/>
              <a:gd name="adj2" fmla="val 36451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r>
              <a:rPr lang="en-US" sz="1200" dirty="0">
                <a:solidFill>
                  <a:srgbClr val="FF0000"/>
                </a:solidFill>
              </a:rPr>
              <a:t>Report issue automatically follow each pallet</a:t>
            </a:r>
            <a:endParaRPr lang="vi-VN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00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524000" y="0"/>
            <a:ext cx="9144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ja-JP" sz="2800">
                <a:solidFill>
                  <a:srgbClr val="FFFF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 </a:t>
            </a:r>
            <a:endParaRPr kumimoji="1" lang="en-US" altLang="ja-JP" sz="2800">
              <a:solidFill>
                <a:srgbClr val="00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6388" name="Rectangle 8"/>
          <p:cNvSpPr>
            <a:spLocks noChangeArrowheads="1"/>
          </p:cNvSpPr>
          <p:nvPr/>
        </p:nvSpPr>
        <p:spPr bwMode="auto">
          <a:xfrm>
            <a:off x="1600200" y="1541463"/>
            <a:ext cx="8991600" cy="5164137"/>
          </a:xfrm>
          <a:prstGeom prst="rect">
            <a:avLst/>
          </a:prstGeom>
          <a:noFill/>
          <a:ln w="19050">
            <a:solidFill>
              <a:srgbClr val="000080"/>
            </a:solidFill>
            <a:miter lim="800000"/>
            <a:headEnd/>
            <a:tailEnd/>
          </a:ln>
          <a:effectLst>
            <a:outerShdw dist="63500" dir="3187806" algn="ctr" rotWithShape="0">
              <a:srgbClr val="3333CC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ja-JP" sz="18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ja-JP" altLang="en-US" sz="18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ja-JP" sz="3600">
              <a:solidFill>
                <a:srgbClr val="0000FF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>
            <a:off x="6553200" y="1295400"/>
            <a:ext cx="0" cy="5410200"/>
          </a:xfrm>
          <a:prstGeom prst="line">
            <a:avLst/>
          </a:prstGeom>
          <a:noFill/>
          <a:ln w="25400" cmpd="dbl">
            <a:solidFill>
              <a:srgbClr val="000099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vi-VN">
              <a:solidFill>
                <a:prstClr val="black"/>
              </a:solidFill>
              <a:latin typeface="Arial"/>
            </a:endParaRPr>
          </a:p>
        </p:txBody>
      </p:sp>
      <p:sp>
        <p:nvSpPr>
          <p:cNvPr id="2060" name="Rectangle 2059"/>
          <p:cNvSpPr/>
          <p:nvPr/>
        </p:nvSpPr>
        <p:spPr>
          <a:xfrm>
            <a:off x="1676400" y="5553075"/>
            <a:ext cx="4800600" cy="1075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altLang="en-US" sz="1400" dirty="0">
                <a:latin typeface="+mj-lt"/>
              </a:rPr>
              <a:t>     </a:t>
            </a:r>
            <a:r>
              <a:rPr lang="en-US" altLang="en-US" sz="1400" dirty="0">
                <a:solidFill>
                  <a:srgbClr val="FF0000"/>
                </a:solidFill>
                <a:latin typeface="+mj-lt"/>
              </a:rPr>
              <a:t>Easily make mistake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altLang="en-US" sz="1400" dirty="0">
                <a:latin typeface="+mj-lt"/>
              </a:rPr>
              <a:t>     </a:t>
            </a:r>
            <a:r>
              <a:rPr lang="en-US" altLang="en-US" sz="1400" dirty="0">
                <a:solidFill>
                  <a:srgbClr val="FF0000"/>
                </a:solidFill>
                <a:latin typeface="+mj-lt"/>
              </a:rPr>
              <a:t>Difficult to control and check history</a:t>
            </a:r>
            <a:endParaRPr lang="en-US" altLang="en-US" sz="14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6629401" y="5553075"/>
            <a:ext cx="3840163" cy="1079500"/>
          </a:xfrm>
          <a:prstGeom prst="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Easy to trace</a:t>
            </a:r>
            <a:r>
              <a:rPr lang="en-US" altLang="en-US" sz="1400" dirty="0">
                <a:latin typeface="+mj-lt"/>
                <a:cs typeface="Arial" panose="020B0604020202020204" pitchFamily="34" charset="0"/>
              </a:rPr>
              <a:t> and create report</a:t>
            </a:r>
          </a:p>
          <a:p>
            <a:pPr marL="342900" indent="-342900"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Avoid mistake</a:t>
            </a:r>
            <a:r>
              <a:rPr lang="en-US" altLang="en-US" sz="1400" dirty="0">
                <a:latin typeface="+mj-lt"/>
                <a:cs typeface="Arial" panose="020B0604020202020204" pitchFamily="34" charset="0"/>
              </a:rPr>
              <a:t> (Data is control by server )</a:t>
            </a:r>
          </a:p>
        </p:txBody>
      </p:sp>
      <p:sp>
        <p:nvSpPr>
          <p:cNvPr id="41" name="Rectangle 257"/>
          <p:cNvSpPr>
            <a:spLocks noChangeArrowheads="1"/>
          </p:cNvSpPr>
          <p:nvPr/>
        </p:nvSpPr>
        <p:spPr bwMode="auto">
          <a:xfrm>
            <a:off x="1752600" y="123826"/>
            <a:ext cx="1447800" cy="333375"/>
          </a:xfrm>
          <a:prstGeom prst="rect">
            <a:avLst/>
          </a:prstGeom>
          <a:solidFill>
            <a:srgbClr val="FFFFFF">
              <a:alpha val="0"/>
            </a:srgbClr>
          </a:solidFill>
          <a:ln w="38100" algn="ctr">
            <a:solidFill>
              <a:srgbClr val="FFFFFF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kumimoji="1" lang="en-US" altLang="ja-JP" sz="1600" kern="0" dirty="0">
                <a:solidFill>
                  <a:srgbClr val="FFFFFF"/>
                </a:solidFill>
                <a:latin typeface="Arial" charset="0"/>
                <a:cs typeface="Arial" charset="0"/>
              </a:rPr>
              <a:t>Report items</a:t>
            </a:r>
            <a:r>
              <a:rPr kumimoji="1" lang="en-US" altLang="ja-JP" kern="0" dirty="0">
                <a:solidFill>
                  <a:srgbClr val="FFFFFF"/>
                </a:solidFill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1600200" y="957383"/>
            <a:ext cx="8991600" cy="315608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ja-JP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ja-JP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■Control OQC sampling Serial No. after Shrink process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ja-JP" alt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ja-JP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9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808490"/>
            <a:ext cx="4514850" cy="368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ular Callout 20"/>
          <p:cNvSpPr/>
          <p:nvPr/>
        </p:nvSpPr>
        <p:spPr>
          <a:xfrm>
            <a:off x="3413199" y="1817136"/>
            <a:ext cx="1327005" cy="379412"/>
          </a:xfrm>
          <a:prstGeom prst="wedgeRectCallout">
            <a:avLst>
              <a:gd name="adj1" fmla="val 78249"/>
              <a:gd name="adj2" fmla="val 278544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r>
              <a:rPr lang="en-US" sz="1100" dirty="0">
                <a:solidFill>
                  <a:srgbClr val="FF3300"/>
                </a:solidFill>
              </a:rPr>
              <a:t>Write down by Hand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239" y="2761104"/>
            <a:ext cx="3800474" cy="1177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802" y="4216694"/>
            <a:ext cx="3609399" cy="1233263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149256" y="1950227"/>
            <a:ext cx="590739" cy="718001"/>
            <a:chOff x="4815533" y="2222116"/>
            <a:chExt cx="562088" cy="765175"/>
          </a:xfrm>
        </p:grpSpPr>
        <p:pic>
          <p:nvPicPr>
            <p:cNvPr id="23" name="図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059" y="2222116"/>
              <a:ext cx="272562" cy="765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二等辺三角形 7172"/>
            <p:cNvSpPr>
              <a:spLocks noChangeArrowheads="1"/>
            </p:cNvSpPr>
            <p:nvPr/>
          </p:nvSpPr>
          <p:spPr bwMode="auto">
            <a:xfrm rot="5400000">
              <a:off x="4868592" y="2366848"/>
              <a:ext cx="239714" cy="345831"/>
            </a:xfrm>
            <a:prstGeom prst="triangle">
              <a:avLst>
                <a:gd name="adj" fmla="val 50000"/>
              </a:avLst>
            </a:prstGeom>
            <a:solidFill>
              <a:srgbClr val="FFFF00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vi-V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en-SG" altLang="vi-VN"/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6667117" y="1868698"/>
            <a:ext cx="573166" cy="477136"/>
            <a:chOff x="4656" y="3069"/>
            <a:chExt cx="864" cy="769"/>
          </a:xfrm>
        </p:grpSpPr>
        <p:grpSp>
          <p:nvGrpSpPr>
            <p:cNvPr id="34" name="Group 33"/>
            <p:cNvGrpSpPr>
              <a:grpSpLocks/>
            </p:cNvGrpSpPr>
            <p:nvPr/>
          </p:nvGrpSpPr>
          <p:grpSpPr bwMode="auto">
            <a:xfrm>
              <a:off x="4656" y="3487"/>
              <a:ext cx="864" cy="351"/>
              <a:chOff x="944" y="816"/>
              <a:chExt cx="4160" cy="1688"/>
            </a:xfrm>
          </p:grpSpPr>
          <p:sp>
            <p:nvSpPr>
              <p:cNvPr id="141" name="AutoShape 571" descr="50%"/>
              <p:cNvSpPr>
                <a:spLocks noChangeArrowheads="1"/>
              </p:cNvSpPr>
              <p:nvPr/>
            </p:nvSpPr>
            <p:spPr bwMode="auto">
              <a:xfrm>
                <a:off x="960" y="968"/>
                <a:ext cx="4144" cy="1536"/>
              </a:xfrm>
              <a:prstGeom prst="parallelogram">
                <a:avLst>
                  <a:gd name="adj" fmla="val 99473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2" name="AutoShape 572" descr="50%"/>
              <p:cNvSpPr>
                <a:spLocks noChangeArrowheads="1"/>
              </p:cNvSpPr>
              <p:nvPr/>
            </p:nvSpPr>
            <p:spPr bwMode="auto">
              <a:xfrm>
                <a:off x="944" y="2120"/>
                <a:ext cx="432" cy="384"/>
              </a:xfrm>
              <a:prstGeom prst="cube">
                <a:avLst>
                  <a:gd name="adj" fmla="val 61458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3" name="AutoShape 573" descr="50%"/>
              <p:cNvSpPr>
                <a:spLocks noChangeArrowheads="1"/>
              </p:cNvSpPr>
              <p:nvPr/>
            </p:nvSpPr>
            <p:spPr bwMode="auto">
              <a:xfrm>
                <a:off x="2176" y="2120"/>
                <a:ext cx="432" cy="384"/>
              </a:xfrm>
              <a:prstGeom prst="cube">
                <a:avLst>
                  <a:gd name="adj" fmla="val 61458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4" name="AutoShape 574" descr="50%"/>
              <p:cNvSpPr>
                <a:spLocks noChangeArrowheads="1"/>
              </p:cNvSpPr>
              <p:nvPr/>
            </p:nvSpPr>
            <p:spPr bwMode="auto">
              <a:xfrm>
                <a:off x="3376" y="2120"/>
                <a:ext cx="432" cy="384"/>
              </a:xfrm>
              <a:prstGeom prst="cube">
                <a:avLst>
                  <a:gd name="adj" fmla="val 61458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5" name="AutoShape 575" descr="50%"/>
              <p:cNvSpPr>
                <a:spLocks noChangeArrowheads="1"/>
              </p:cNvSpPr>
              <p:nvPr/>
            </p:nvSpPr>
            <p:spPr bwMode="auto">
              <a:xfrm>
                <a:off x="4040" y="1440"/>
                <a:ext cx="432" cy="384"/>
              </a:xfrm>
              <a:prstGeom prst="cube">
                <a:avLst>
                  <a:gd name="adj" fmla="val 61458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6" name="AutoShape 576" descr="50%"/>
              <p:cNvSpPr>
                <a:spLocks noChangeArrowheads="1"/>
              </p:cNvSpPr>
              <p:nvPr/>
            </p:nvSpPr>
            <p:spPr bwMode="auto">
              <a:xfrm>
                <a:off x="4664" y="824"/>
                <a:ext cx="432" cy="384"/>
              </a:xfrm>
              <a:prstGeom prst="cube">
                <a:avLst>
                  <a:gd name="adj" fmla="val 61458"/>
                </a:avLst>
              </a:prstGeom>
              <a:pattFill prst="pct50">
                <a:fgClr>
                  <a:srgbClr val="CC6600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7" name="AutoShape 577" descr="50%"/>
              <p:cNvSpPr>
                <a:spLocks noChangeArrowheads="1"/>
              </p:cNvSpPr>
              <p:nvPr/>
            </p:nvSpPr>
            <p:spPr bwMode="auto">
              <a:xfrm>
                <a:off x="944" y="816"/>
                <a:ext cx="4144" cy="1536"/>
              </a:xfrm>
              <a:prstGeom prst="parallelogram">
                <a:avLst>
                  <a:gd name="adj" fmla="val 99473"/>
                </a:avLst>
              </a:prstGeom>
              <a:pattFill prst="pct50">
                <a:fgClr>
                  <a:srgbClr val="CC6600"/>
                </a:fgClr>
                <a:bgClr>
                  <a:srgbClr val="FFFFFF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6" name="Group 35"/>
            <p:cNvGrpSpPr>
              <a:grpSpLocks/>
            </p:cNvGrpSpPr>
            <p:nvPr/>
          </p:nvGrpSpPr>
          <p:grpSpPr bwMode="auto">
            <a:xfrm>
              <a:off x="4875" y="3388"/>
              <a:ext cx="499" cy="252"/>
              <a:chOff x="3072" y="1152"/>
              <a:chExt cx="1200" cy="608"/>
            </a:xfrm>
          </p:grpSpPr>
          <p:sp>
            <p:nvSpPr>
              <p:cNvPr id="138" name="AutoShape 579"/>
              <p:cNvSpPr>
                <a:spLocks noChangeArrowheads="1"/>
              </p:cNvSpPr>
              <p:nvPr/>
            </p:nvSpPr>
            <p:spPr bwMode="auto">
              <a:xfrm>
                <a:off x="3072" y="1152"/>
                <a:ext cx="1200" cy="608"/>
              </a:xfrm>
              <a:prstGeom prst="cube">
                <a:avLst>
                  <a:gd name="adj" fmla="val 40199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9" name="Oval 138"/>
              <p:cNvSpPr>
                <a:spLocks noChangeArrowheads="1"/>
              </p:cNvSpPr>
              <p:nvPr/>
            </p:nvSpPr>
            <p:spPr bwMode="auto">
              <a:xfrm rot="-2884689">
                <a:off x="4078" y="1346"/>
                <a:ext cx="168" cy="3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0" name="Line 581"/>
              <p:cNvSpPr>
                <a:spLocks noChangeShapeType="1"/>
              </p:cNvSpPr>
              <p:nvPr/>
            </p:nvSpPr>
            <p:spPr bwMode="auto">
              <a:xfrm>
                <a:off x="3200" y="1272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7" name="Group 36"/>
            <p:cNvGrpSpPr>
              <a:grpSpLocks/>
            </p:cNvGrpSpPr>
            <p:nvPr/>
          </p:nvGrpSpPr>
          <p:grpSpPr bwMode="auto">
            <a:xfrm>
              <a:off x="4875" y="3228"/>
              <a:ext cx="499" cy="253"/>
              <a:chOff x="3072" y="1152"/>
              <a:chExt cx="1200" cy="608"/>
            </a:xfrm>
          </p:grpSpPr>
          <p:sp>
            <p:nvSpPr>
              <p:cNvPr id="135" name="AutoShape 583"/>
              <p:cNvSpPr>
                <a:spLocks noChangeArrowheads="1"/>
              </p:cNvSpPr>
              <p:nvPr/>
            </p:nvSpPr>
            <p:spPr bwMode="auto">
              <a:xfrm>
                <a:off x="3072" y="1152"/>
                <a:ext cx="1200" cy="608"/>
              </a:xfrm>
              <a:prstGeom prst="cube">
                <a:avLst>
                  <a:gd name="adj" fmla="val 40199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6" name="Oval 135"/>
              <p:cNvSpPr>
                <a:spLocks noChangeArrowheads="1"/>
              </p:cNvSpPr>
              <p:nvPr/>
            </p:nvSpPr>
            <p:spPr bwMode="auto">
              <a:xfrm rot="-2884689">
                <a:off x="4078" y="1346"/>
                <a:ext cx="168" cy="3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7" name="Line 585"/>
              <p:cNvSpPr>
                <a:spLocks noChangeShapeType="1"/>
              </p:cNvSpPr>
              <p:nvPr/>
            </p:nvSpPr>
            <p:spPr bwMode="auto">
              <a:xfrm>
                <a:off x="3200" y="1272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8" name="Group 37"/>
            <p:cNvGrpSpPr>
              <a:grpSpLocks/>
            </p:cNvGrpSpPr>
            <p:nvPr/>
          </p:nvGrpSpPr>
          <p:grpSpPr bwMode="auto">
            <a:xfrm rot="-100500">
              <a:off x="5261" y="3357"/>
              <a:ext cx="232" cy="70"/>
              <a:chOff x="1248" y="816"/>
              <a:chExt cx="436" cy="144"/>
            </a:xfrm>
          </p:grpSpPr>
          <p:sp>
            <p:nvSpPr>
              <p:cNvPr id="128" name="AutoShape 587"/>
              <p:cNvSpPr>
                <a:spLocks noChangeArrowheads="1"/>
              </p:cNvSpPr>
              <p:nvPr/>
            </p:nvSpPr>
            <p:spPr bwMode="auto">
              <a:xfrm rot="-2202243">
                <a:off x="1248" y="816"/>
                <a:ext cx="240" cy="96"/>
              </a:xfrm>
              <a:prstGeom prst="parallelogram">
                <a:avLst>
                  <a:gd name="adj" fmla="val 62500"/>
                </a:avLst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29" name="Group 128"/>
              <p:cNvGrpSpPr>
                <a:grpSpLocks/>
              </p:cNvGrpSpPr>
              <p:nvPr/>
            </p:nvGrpSpPr>
            <p:grpSpPr bwMode="auto">
              <a:xfrm>
                <a:off x="1540" y="827"/>
                <a:ext cx="144" cy="133"/>
                <a:chOff x="1464" y="1164"/>
                <a:chExt cx="144" cy="108"/>
              </a:xfrm>
            </p:grpSpPr>
            <p:sp>
              <p:nvSpPr>
                <p:cNvPr id="130" name="Line 589"/>
                <p:cNvSpPr>
                  <a:spLocks noChangeShapeType="1"/>
                </p:cNvSpPr>
                <p:nvPr/>
              </p:nvSpPr>
              <p:spPr bwMode="auto">
                <a:xfrm>
                  <a:off x="1464" y="1224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31" name="Line 590"/>
                <p:cNvSpPr>
                  <a:spLocks noChangeShapeType="1"/>
                </p:cNvSpPr>
                <p:nvPr/>
              </p:nvSpPr>
              <p:spPr bwMode="auto">
                <a:xfrm>
                  <a:off x="1500" y="1212"/>
                  <a:ext cx="0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32" name="Line 591"/>
                <p:cNvSpPr>
                  <a:spLocks noChangeShapeType="1"/>
                </p:cNvSpPr>
                <p:nvPr/>
              </p:nvSpPr>
              <p:spPr bwMode="auto">
                <a:xfrm>
                  <a:off x="1536" y="1200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33" name="Line 592"/>
                <p:cNvSpPr>
                  <a:spLocks noChangeShapeType="1"/>
                </p:cNvSpPr>
                <p:nvPr/>
              </p:nvSpPr>
              <p:spPr bwMode="auto">
                <a:xfrm>
                  <a:off x="1572" y="1182"/>
                  <a:ext cx="0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34" name="Line 593"/>
                <p:cNvSpPr>
                  <a:spLocks noChangeShapeType="1"/>
                </p:cNvSpPr>
                <p:nvPr/>
              </p:nvSpPr>
              <p:spPr bwMode="auto">
                <a:xfrm>
                  <a:off x="1608" y="1164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40" name="Group 39"/>
            <p:cNvGrpSpPr>
              <a:grpSpLocks/>
            </p:cNvGrpSpPr>
            <p:nvPr/>
          </p:nvGrpSpPr>
          <p:grpSpPr bwMode="auto">
            <a:xfrm rot="-100500">
              <a:off x="5261" y="3517"/>
              <a:ext cx="232" cy="70"/>
              <a:chOff x="1248" y="816"/>
              <a:chExt cx="436" cy="144"/>
            </a:xfrm>
          </p:grpSpPr>
          <p:sp>
            <p:nvSpPr>
              <p:cNvPr id="121" name="AutoShape 595"/>
              <p:cNvSpPr>
                <a:spLocks noChangeArrowheads="1"/>
              </p:cNvSpPr>
              <p:nvPr/>
            </p:nvSpPr>
            <p:spPr bwMode="auto">
              <a:xfrm rot="-2202243">
                <a:off x="1248" y="816"/>
                <a:ext cx="240" cy="96"/>
              </a:xfrm>
              <a:prstGeom prst="parallelogram">
                <a:avLst>
                  <a:gd name="adj" fmla="val 62500"/>
                </a:avLst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22" name="Group 121"/>
              <p:cNvGrpSpPr>
                <a:grpSpLocks/>
              </p:cNvGrpSpPr>
              <p:nvPr/>
            </p:nvGrpSpPr>
            <p:grpSpPr bwMode="auto">
              <a:xfrm>
                <a:off x="1540" y="827"/>
                <a:ext cx="144" cy="133"/>
                <a:chOff x="1464" y="1164"/>
                <a:chExt cx="144" cy="108"/>
              </a:xfrm>
            </p:grpSpPr>
            <p:sp>
              <p:nvSpPr>
                <p:cNvPr id="123" name="Line 597"/>
                <p:cNvSpPr>
                  <a:spLocks noChangeShapeType="1"/>
                </p:cNvSpPr>
                <p:nvPr/>
              </p:nvSpPr>
              <p:spPr bwMode="auto">
                <a:xfrm>
                  <a:off x="1464" y="1224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24" name="Line 598"/>
                <p:cNvSpPr>
                  <a:spLocks noChangeShapeType="1"/>
                </p:cNvSpPr>
                <p:nvPr/>
              </p:nvSpPr>
              <p:spPr bwMode="auto">
                <a:xfrm>
                  <a:off x="1500" y="1212"/>
                  <a:ext cx="0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25" name="Line 599"/>
                <p:cNvSpPr>
                  <a:spLocks noChangeShapeType="1"/>
                </p:cNvSpPr>
                <p:nvPr/>
              </p:nvSpPr>
              <p:spPr bwMode="auto">
                <a:xfrm>
                  <a:off x="1536" y="1200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26" name="Line 600"/>
                <p:cNvSpPr>
                  <a:spLocks noChangeShapeType="1"/>
                </p:cNvSpPr>
                <p:nvPr/>
              </p:nvSpPr>
              <p:spPr bwMode="auto">
                <a:xfrm>
                  <a:off x="1572" y="1182"/>
                  <a:ext cx="0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27" name="Line 601"/>
                <p:cNvSpPr>
                  <a:spLocks noChangeShapeType="1"/>
                </p:cNvSpPr>
                <p:nvPr/>
              </p:nvSpPr>
              <p:spPr bwMode="auto">
                <a:xfrm>
                  <a:off x="1608" y="1164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42" name="Group 41"/>
            <p:cNvGrpSpPr>
              <a:grpSpLocks/>
            </p:cNvGrpSpPr>
            <p:nvPr/>
          </p:nvGrpSpPr>
          <p:grpSpPr bwMode="auto">
            <a:xfrm>
              <a:off x="4659" y="3486"/>
              <a:ext cx="418" cy="293"/>
              <a:chOff x="1920" y="1824"/>
              <a:chExt cx="1152" cy="960"/>
            </a:xfrm>
          </p:grpSpPr>
          <p:sp>
            <p:nvSpPr>
              <p:cNvPr id="118" name="AutoShape 603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9" name="Line 604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0" name="Oval 119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43" name="Group 42"/>
            <p:cNvGrpSpPr>
              <a:grpSpLocks/>
            </p:cNvGrpSpPr>
            <p:nvPr/>
          </p:nvGrpSpPr>
          <p:grpSpPr bwMode="auto">
            <a:xfrm>
              <a:off x="4936" y="3486"/>
              <a:ext cx="419" cy="293"/>
              <a:chOff x="1920" y="1824"/>
              <a:chExt cx="1152" cy="960"/>
            </a:xfrm>
          </p:grpSpPr>
          <p:sp>
            <p:nvSpPr>
              <p:cNvPr id="115" name="AutoShape 607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6" name="Line 608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7" name="Oval 116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44" name="Group 43"/>
            <p:cNvGrpSpPr>
              <a:grpSpLocks/>
            </p:cNvGrpSpPr>
            <p:nvPr/>
          </p:nvGrpSpPr>
          <p:grpSpPr bwMode="auto">
            <a:xfrm>
              <a:off x="4656" y="3326"/>
              <a:ext cx="419" cy="293"/>
              <a:chOff x="1920" y="1824"/>
              <a:chExt cx="1152" cy="960"/>
            </a:xfrm>
          </p:grpSpPr>
          <p:sp>
            <p:nvSpPr>
              <p:cNvPr id="112" name="AutoShape 611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3" name="Line 612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4" name="Oval 113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45" name="Group 44"/>
            <p:cNvGrpSpPr>
              <a:grpSpLocks/>
            </p:cNvGrpSpPr>
            <p:nvPr/>
          </p:nvGrpSpPr>
          <p:grpSpPr bwMode="auto">
            <a:xfrm>
              <a:off x="4933" y="3326"/>
              <a:ext cx="419" cy="293"/>
              <a:chOff x="1920" y="1824"/>
              <a:chExt cx="1152" cy="960"/>
            </a:xfrm>
          </p:grpSpPr>
          <p:sp>
            <p:nvSpPr>
              <p:cNvPr id="109" name="AutoShape 615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0" name="Line 616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1" name="Oval 110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5131" y="3485"/>
              <a:ext cx="64" cy="32"/>
              <a:chOff x="3120" y="3600"/>
              <a:chExt cx="96" cy="48"/>
            </a:xfrm>
          </p:grpSpPr>
          <p:sp>
            <p:nvSpPr>
              <p:cNvPr id="102" name="Rectangle 101"/>
              <p:cNvSpPr>
                <a:spLocks noChangeArrowheads="1"/>
              </p:cNvSpPr>
              <p:nvPr/>
            </p:nvSpPr>
            <p:spPr bwMode="auto">
              <a:xfrm>
                <a:off x="3120" y="3600"/>
                <a:ext cx="96" cy="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03" name="Group 102"/>
              <p:cNvGrpSpPr>
                <a:grpSpLocks/>
              </p:cNvGrpSpPr>
              <p:nvPr/>
            </p:nvGrpSpPr>
            <p:grpSpPr bwMode="auto">
              <a:xfrm>
                <a:off x="3129" y="3606"/>
                <a:ext cx="74" cy="33"/>
                <a:chOff x="3456" y="3648"/>
                <a:chExt cx="74" cy="33"/>
              </a:xfrm>
            </p:grpSpPr>
            <p:sp>
              <p:nvSpPr>
                <p:cNvPr id="104" name="Line 621"/>
                <p:cNvSpPr>
                  <a:spLocks noChangeShapeType="1"/>
                </p:cNvSpPr>
                <p:nvPr/>
              </p:nvSpPr>
              <p:spPr bwMode="auto">
                <a:xfrm>
                  <a:off x="3456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5" name="Line 622"/>
                <p:cNvSpPr>
                  <a:spLocks noChangeShapeType="1"/>
                </p:cNvSpPr>
                <p:nvPr/>
              </p:nvSpPr>
              <p:spPr bwMode="auto">
                <a:xfrm>
                  <a:off x="3477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6" name="Line 623"/>
                <p:cNvSpPr>
                  <a:spLocks noChangeShapeType="1"/>
                </p:cNvSpPr>
                <p:nvPr/>
              </p:nvSpPr>
              <p:spPr bwMode="auto">
                <a:xfrm>
                  <a:off x="3498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7" name="Line 624"/>
                <p:cNvSpPr>
                  <a:spLocks noChangeShapeType="1"/>
                </p:cNvSpPr>
                <p:nvPr/>
              </p:nvSpPr>
              <p:spPr bwMode="auto">
                <a:xfrm>
                  <a:off x="3519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8" name="Line 625"/>
                <p:cNvSpPr>
                  <a:spLocks noChangeShapeType="1"/>
                </p:cNvSpPr>
                <p:nvPr/>
              </p:nvSpPr>
              <p:spPr bwMode="auto">
                <a:xfrm>
                  <a:off x="3530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47" name="Group 46"/>
            <p:cNvGrpSpPr>
              <a:grpSpLocks/>
            </p:cNvGrpSpPr>
            <p:nvPr/>
          </p:nvGrpSpPr>
          <p:grpSpPr bwMode="auto">
            <a:xfrm>
              <a:off x="5136" y="3645"/>
              <a:ext cx="64" cy="32"/>
              <a:chOff x="3120" y="3600"/>
              <a:chExt cx="96" cy="48"/>
            </a:xfrm>
          </p:grpSpPr>
          <p:sp>
            <p:nvSpPr>
              <p:cNvPr id="95" name="Rectangle 94"/>
              <p:cNvSpPr>
                <a:spLocks noChangeArrowheads="1"/>
              </p:cNvSpPr>
              <p:nvPr/>
            </p:nvSpPr>
            <p:spPr bwMode="auto">
              <a:xfrm>
                <a:off x="3120" y="3600"/>
                <a:ext cx="96" cy="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96" name="Group 95"/>
              <p:cNvGrpSpPr>
                <a:grpSpLocks/>
              </p:cNvGrpSpPr>
              <p:nvPr/>
            </p:nvGrpSpPr>
            <p:grpSpPr bwMode="auto">
              <a:xfrm>
                <a:off x="3129" y="3606"/>
                <a:ext cx="74" cy="33"/>
                <a:chOff x="3456" y="3648"/>
                <a:chExt cx="74" cy="33"/>
              </a:xfrm>
            </p:grpSpPr>
            <p:sp>
              <p:nvSpPr>
                <p:cNvPr id="97" name="Line 629"/>
                <p:cNvSpPr>
                  <a:spLocks noChangeShapeType="1"/>
                </p:cNvSpPr>
                <p:nvPr/>
              </p:nvSpPr>
              <p:spPr bwMode="auto">
                <a:xfrm>
                  <a:off x="3456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8" name="Line 630"/>
                <p:cNvSpPr>
                  <a:spLocks noChangeShapeType="1"/>
                </p:cNvSpPr>
                <p:nvPr/>
              </p:nvSpPr>
              <p:spPr bwMode="auto">
                <a:xfrm>
                  <a:off x="3477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9" name="Line 631"/>
                <p:cNvSpPr>
                  <a:spLocks noChangeShapeType="1"/>
                </p:cNvSpPr>
                <p:nvPr/>
              </p:nvSpPr>
              <p:spPr bwMode="auto">
                <a:xfrm>
                  <a:off x="3498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0" name="Line 632"/>
                <p:cNvSpPr>
                  <a:spLocks noChangeShapeType="1"/>
                </p:cNvSpPr>
                <p:nvPr/>
              </p:nvSpPr>
              <p:spPr bwMode="auto">
                <a:xfrm>
                  <a:off x="3519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1" name="Line 633"/>
                <p:cNvSpPr>
                  <a:spLocks noChangeShapeType="1"/>
                </p:cNvSpPr>
                <p:nvPr/>
              </p:nvSpPr>
              <p:spPr bwMode="auto">
                <a:xfrm>
                  <a:off x="3530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49" name="Group 48"/>
            <p:cNvGrpSpPr>
              <a:grpSpLocks/>
            </p:cNvGrpSpPr>
            <p:nvPr/>
          </p:nvGrpSpPr>
          <p:grpSpPr bwMode="auto">
            <a:xfrm>
              <a:off x="4859" y="3645"/>
              <a:ext cx="64" cy="32"/>
              <a:chOff x="3120" y="3600"/>
              <a:chExt cx="96" cy="48"/>
            </a:xfrm>
          </p:grpSpPr>
          <p:sp>
            <p:nvSpPr>
              <p:cNvPr id="87" name="Rectangle 86"/>
              <p:cNvSpPr>
                <a:spLocks noChangeArrowheads="1"/>
              </p:cNvSpPr>
              <p:nvPr/>
            </p:nvSpPr>
            <p:spPr bwMode="auto">
              <a:xfrm>
                <a:off x="3120" y="3600"/>
                <a:ext cx="96" cy="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88" name="Group 87"/>
              <p:cNvGrpSpPr>
                <a:grpSpLocks/>
              </p:cNvGrpSpPr>
              <p:nvPr/>
            </p:nvGrpSpPr>
            <p:grpSpPr bwMode="auto">
              <a:xfrm>
                <a:off x="3129" y="3606"/>
                <a:ext cx="74" cy="33"/>
                <a:chOff x="3456" y="3648"/>
                <a:chExt cx="74" cy="33"/>
              </a:xfrm>
            </p:grpSpPr>
            <p:sp>
              <p:nvSpPr>
                <p:cNvPr id="89" name="Line 637"/>
                <p:cNvSpPr>
                  <a:spLocks noChangeShapeType="1"/>
                </p:cNvSpPr>
                <p:nvPr/>
              </p:nvSpPr>
              <p:spPr bwMode="auto">
                <a:xfrm>
                  <a:off x="3456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0" name="Line 638"/>
                <p:cNvSpPr>
                  <a:spLocks noChangeShapeType="1"/>
                </p:cNvSpPr>
                <p:nvPr/>
              </p:nvSpPr>
              <p:spPr bwMode="auto">
                <a:xfrm>
                  <a:off x="3477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1" name="Line 639"/>
                <p:cNvSpPr>
                  <a:spLocks noChangeShapeType="1"/>
                </p:cNvSpPr>
                <p:nvPr/>
              </p:nvSpPr>
              <p:spPr bwMode="auto">
                <a:xfrm>
                  <a:off x="3498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3" name="Line 640"/>
                <p:cNvSpPr>
                  <a:spLocks noChangeShapeType="1"/>
                </p:cNvSpPr>
                <p:nvPr/>
              </p:nvSpPr>
              <p:spPr bwMode="auto">
                <a:xfrm>
                  <a:off x="3519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4" name="Line 641"/>
                <p:cNvSpPr>
                  <a:spLocks noChangeShapeType="1"/>
                </p:cNvSpPr>
                <p:nvPr/>
              </p:nvSpPr>
              <p:spPr bwMode="auto">
                <a:xfrm>
                  <a:off x="3530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50" name="Group 49"/>
            <p:cNvGrpSpPr>
              <a:grpSpLocks/>
            </p:cNvGrpSpPr>
            <p:nvPr/>
          </p:nvGrpSpPr>
          <p:grpSpPr bwMode="auto">
            <a:xfrm>
              <a:off x="4859" y="3485"/>
              <a:ext cx="64" cy="32"/>
              <a:chOff x="3120" y="3600"/>
              <a:chExt cx="96" cy="48"/>
            </a:xfrm>
          </p:grpSpPr>
          <p:sp>
            <p:nvSpPr>
              <p:cNvPr id="80" name="Rectangle 79"/>
              <p:cNvSpPr>
                <a:spLocks noChangeArrowheads="1"/>
              </p:cNvSpPr>
              <p:nvPr/>
            </p:nvSpPr>
            <p:spPr bwMode="auto">
              <a:xfrm>
                <a:off x="3120" y="3600"/>
                <a:ext cx="96" cy="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81" name="Group 80"/>
              <p:cNvGrpSpPr>
                <a:grpSpLocks/>
              </p:cNvGrpSpPr>
              <p:nvPr/>
            </p:nvGrpSpPr>
            <p:grpSpPr bwMode="auto">
              <a:xfrm>
                <a:off x="3129" y="3606"/>
                <a:ext cx="74" cy="33"/>
                <a:chOff x="3456" y="3648"/>
                <a:chExt cx="74" cy="33"/>
              </a:xfrm>
            </p:grpSpPr>
            <p:sp>
              <p:nvSpPr>
                <p:cNvPr id="82" name="Line 645"/>
                <p:cNvSpPr>
                  <a:spLocks noChangeShapeType="1"/>
                </p:cNvSpPr>
                <p:nvPr/>
              </p:nvSpPr>
              <p:spPr bwMode="auto">
                <a:xfrm>
                  <a:off x="3456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3" name="Line 646"/>
                <p:cNvSpPr>
                  <a:spLocks noChangeShapeType="1"/>
                </p:cNvSpPr>
                <p:nvPr/>
              </p:nvSpPr>
              <p:spPr bwMode="auto">
                <a:xfrm>
                  <a:off x="3477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4" name="Line 647"/>
                <p:cNvSpPr>
                  <a:spLocks noChangeShapeType="1"/>
                </p:cNvSpPr>
                <p:nvPr/>
              </p:nvSpPr>
              <p:spPr bwMode="auto">
                <a:xfrm>
                  <a:off x="3498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5" name="Line 648"/>
                <p:cNvSpPr>
                  <a:spLocks noChangeShapeType="1"/>
                </p:cNvSpPr>
                <p:nvPr/>
              </p:nvSpPr>
              <p:spPr bwMode="auto">
                <a:xfrm>
                  <a:off x="3519" y="3648"/>
                  <a:ext cx="0" cy="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6" name="Line 649"/>
                <p:cNvSpPr>
                  <a:spLocks noChangeShapeType="1"/>
                </p:cNvSpPr>
                <p:nvPr/>
              </p:nvSpPr>
              <p:spPr bwMode="auto">
                <a:xfrm>
                  <a:off x="3530" y="3648"/>
                  <a:ext cx="0" cy="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51" name="Group 50"/>
            <p:cNvGrpSpPr>
              <a:grpSpLocks/>
            </p:cNvGrpSpPr>
            <p:nvPr/>
          </p:nvGrpSpPr>
          <p:grpSpPr bwMode="auto">
            <a:xfrm>
              <a:off x="5312" y="3255"/>
              <a:ext cx="73" cy="50"/>
              <a:chOff x="3072" y="2856"/>
              <a:chExt cx="161" cy="94"/>
            </a:xfrm>
          </p:grpSpPr>
          <p:sp>
            <p:nvSpPr>
              <p:cNvPr id="75" name="AutoShape 651"/>
              <p:cNvSpPr>
                <a:spLocks noChangeArrowheads="1"/>
              </p:cNvSpPr>
              <p:nvPr/>
            </p:nvSpPr>
            <p:spPr bwMode="auto">
              <a:xfrm rot="-2302744">
                <a:off x="3072" y="2880"/>
                <a:ext cx="161" cy="47"/>
              </a:xfrm>
              <a:prstGeom prst="parallelogram">
                <a:avLst>
                  <a:gd name="adj" fmla="val 85638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6" name="Line 652"/>
              <p:cNvSpPr>
                <a:spLocks noChangeShapeType="1"/>
              </p:cNvSpPr>
              <p:nvPr/>
            </p:nvSpPr>
            <p:spPr bwMode="auto">
              <a:xfrm rot="-100500">
                <a:off x="3120" y="2907"/>
                <a:ext cx="0" cy="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" name="Line 653"/>
              <p:cNvSpPr>
                <a:spLocks noChangeShapeType="1"/>
              </p:cNvSpPr>
              <p:nvPr/>
            </p:nvSpPr>
            <p:spPr bwMode="auto">
              <a:xfrm rot="-100500">
                <a:off x="3144" y="2892"/>
                <a:ext cx="0" cy="4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" name="Line 654"/>
              <p:cNvSpPr>
                <a:spLocks noChangeShapeType="1"/>
              </p:cNvSpPr>
              <p:nvPr/>
            </p:nvSpPr>
            <p:spPr bwMode="auto">
              <a:xfrm rot="-100500">
                <a:off x="3168" y="2876"/>
                <a:ext cx="0" cy="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" name="Line 655"/>
              <p:cNvSpPr>
                <a:spLocks noChangeShapeType="1"/>
              </p:cNvSpPr>
              <p:nvPr/>
            </p:nvSpPr>
            <p:spPr bwMode="auto">
              <a:xfrm rot="-100500">
                <a:off x="3191" y="2856"/>
                <a:ext cx="0" cy="4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2" name="Group 51"/>
            <p:cNvGrpSpPr>
              <a:grpSpLocks/>
            </p:cNvGrpSpPr>
            <p:nvPr/>
          </p:nvGrpSpPr>
          <p:grpSpPr bwMode="auto">
            <a:xfrm>
              <a:off x="4875" y="3069"/>
              <a:ext cx="499" cy="253"/>
              <a:chOff x="3072" y="1152"/>
              <a:chExt cx="1200" cy="608"/>
            </a:xfrm>
          </p:grpSpPr>
          <p:sp>
            <p:nvSpPr>
              <p:cNvPr id="72" name="AutoShape 657"/>
              <p:cNvSpPr>
                <a:spLocks noChangeArrowheads="1"/>
              </p:cNvSpPr>
              <p:nvPr/>
            </p:nvSpPr>
            <p:spPr bwMode="auto">
              <a:xfrm>
                <a:off x="3072" y="1152"/>
                <a:ext cx="1200" cy="608"/>
              </a:xfrm>
              <a:prstGeom prst="cube">
                <a:avLst>
                  <a:gd name="adj" fmla="val 40199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" name="Oval 72"/>
              <p:cNvSpPr>
                <a:spLocks noChangeArrowheads="1"/>
              </p:cNvSpPr>
              <p:nvPr/>
            </p:nvSpPr>
            <p:spPr bwMode="auto">
              <a:xfrm rot="-2884689">
                <a:off x="4078" y="1346"/>
                <a:ext cx="168" cy="3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" name="Line 659"/>
              <p:cNvSpPr>
                <a:spLocks noChangeShapeType="1"/>
              </p:cNvSpPr>
              <p:nvPr/>
            </p:nvSpPr>
            <p:spPr bwMode="auto">
              <a:xfrm>
                <a:off x="3200" y="1272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3" name="Group 52"/>
            <p:cNvGrpSpPr>
              <a:grpSpLocks/>
            </p:cNvGrpSpPr>
            <p:nvPr/>
          </p:nvGrpSpPr>
          <p:grpSpPr bwMode="auto">
            <a:xfrm>
              <a:off x="4656" y="3167"/>
              <a:ext cx="419" cy="293"/>
              <a:chOff x="1920" y="1824"/>
              <a:chExt cx="1152" cy="960"/>
            </a:xfrm>
          </p:grpSpPr>
          <p:sp>
            <p:nvSpPr>
              <p:cNvPr id="69" name="AutoShape 661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" name="Line 662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" name="Oval 70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4" name="Group 53"/>
            <p:cNvGrpSpPr>
              <a:grpSpLocks/>
            </p:cNvGrpSpPr>
            <p:nvPr/>
          </p:nvGrpSpPr>
          <p:grpSpPr bwMode="auto">
            <a:xfrm>
              <a:off x="4933" y="3167"/>
              <a:ext cx="419" cy="293"/>
              <a:chOff x="1920" y="1824"/>
              <a:chExt cx="1152" cy="960"/>
            </a:xfrm>
          </p:grpSpPr>
          <p:sp>
            <p:nvSpPr>
              <p:cNvPr id="66" name="AutoShape 665"/>
              <p:cNvSpPr>
                <a:spLocks noChangeArrowheads="1"/>
              </p:cNvSpPr>
              <p:nvPr/>
            </p:nvSpPr>
            <p:spPr bwMode="auto">
              <a:xfrm>
                <a:off x="1920" y="1824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Line 666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Oval 67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5" name="Group 54"/>
            <p:cNvGrpSpPr>
              <a:grpSpLocks/>
            </p:cNvGrpSpPr>
            <p:nvPr/>
          </p:nvGrpSpPr>
          <p:grpSpPr bwMode="auto">
            <a:xfrm>
              <a:off x="4752" y="3503"/>
              <a:ext cx="319" cy="257"/>
              <a:chOff x="4752" y="3648"/>
              <a:chExt cx="319" cy="343"/>
            </a:xfrm>
          </p:grpSpPr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4752" y="3648"/>
                <a:ext cx="319" cy="191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57" name="Group 56"/>
              <p:cNvGrpSpPr>
                <a:grpSpLocks/>
              </p:cNvGrpSpPr>
              <p:nvPr/>
            </p:nvGrpSpPr>
            <p:grpSpPr bwMode="auto">
              <a:xfrm>
                <a:off x="4776" y="3671"/>
                <a:ext cx="97" cy="320"/>
                <a:chOff x="4112" y="2551"/>
                <a:chExt cx="97" cy="320"/>
              </a:xfrm>
            </p:grpSpPr>
            <p:sp>
              <p:nvSpPr>
                <p:cNvPr id="58" name="Line 671"/>
                <p:cNvSpPr>
                  <a:spLocks noChangeShapeType="1"/>
                </p:cNvSpPr>
                <p:nvPr/>
              </p:nvSpPr>
              <p:spPr bwMode="auto">
                <a:xfrm>
                  <a:off x="4112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9" name="Line 672"/>
                <p:cNvSpPr>
                  <a:spLocks noChangeShapeType="1"/>
                </p:cNvSpPr>
                <p:nvPr/>
              </p:nvSpPr>
              <p:spPr bwMode="auto">
                <a:xfrm>
                  <a:off x="4126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0" name="Line 673"/>
                <p:cNvSpPr>
                  <a:spLocks noChangeShapeType="1"/>
                </p:cNvSpPr>
                <p:nvPr/>
              </p:nvSpPr>
              <p:spPr bwMode="auto">
                <a:xfrm>
                  <a:off x="4139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1" name="Line 674"/>
                <p:cNvSpPr>
                  <a:spLocks noChangeShapeType="1"/>
                </p:cNvSpPr>
                <p:nvPr/>
              </p:nvSpPr>
              <p:spPr bwMode="auto">
                <a:xfrm>
                  <a:off x="4153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2" name="Line 675"/>
                <p:cNvSpPr>
                  <a:spLocks noChangeShapeType="1"/>
                </p:cNvSpPr>
                <p:nvPr/>
              </p:nvSpPr>
              <p:spPr bwMode="auto">
                <a:xfrm>
                  <a:off x="4167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3" name="Line 676"/>
                <p:cNvSpPr>
                  <a:spLocks noChangeShapeType="1"/>
                </p:cNvSpPr>
                <p:nvPr/>
              </p:nvSpPr>
              <p:spPr bwMode="auto">
                <a:xfrm>
                  <a:off x="4181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4" name="Line 677"/>
                <p:cNvSpPr>
                  <a:spLocks noChangeShapeType="1"/>
                </p:cNvSpPr>
                <p:nvPr/>
              </p:nvSpPr>
              <p:spPr bwMode="auto">
                <a:xfrm>
                  <a:off x="4194" y="2551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5" name="Line 678"/>
                <p:cNvSpPr>
                  <a:spLocks noChangeShapeType="1"/>
                </p:cNvSpPr>
                <p:nvPr/>
              </p:nvSpPr>
              <p:spPr bwMode="auto">
                <a:xfrm>
                  <a:off x="4209" y="2782"/>
                  <a:ext cx="0" cy="8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vi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</p:grpSp>
      <p:sp>
        <p:nvSpPr>
          <p:cNvPr id="148" name="Rectangular Callout 147"/>
          <p:cNvSpPr/>
          <p:nvPr/>
        </p:nvSpPr>
        <p:spPr>
          <a:xfrm>
            <a:off x="3262216" y="5021263"/>
            <a:ext cx="1737379" cy="379412"/>
          </a:xfrm>
          <a:prstGeom prst="wedgeRectCallout">
            <a:avLst>
              <a:gd name="adj1" fmla="val 61625"/>
              <a:gd name="adj2" fmla="val -541368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r>
              <a:rPr lang="en-US" sz="1100" dirty="0">
                <a:solidFill>
                  <a:srgbClr val="FF3300"/>
                </a:solidFill>
              </a:rPr>
              <a:t>When return sampling by visual checking</a:t>
            </a:r>
          </a:p>
        </p:txBody>
      </p:sp>
      <p:grpSp>
        <p:nvGrpSpPr>
          <p:cNvPr id="155" name="Group 154"/>
          <p:cNvGrpSpPr/>
          <p:nvPr/>
        </p:nvGrpSpPr>
        <p:grpSpPr>
          <a:xfrm>
            <a:off x="6725025" y="2341966"/>
            <a:ext cx="437494" cy="265496"/>
            <a:chOff x="4167299" y="1795264"/>
            <a:chExt cx="437494" cy="265496"/>
          </a:xfrm>
        </p:grpSpPr>
        <p:grpSp>
          <p:nvGrpSpPr>
            <p:cNvPr id="156" name="Group 155"/>
            <p:cNvGrpSpPr>
              <a:grpSpLocks/>
            </p:cNvGrpSpPr>
            <p:nvPr/>
          </p:nvGrpSpPr>
          <p:grpSpPr bwMode="auto">
            <a:xfrm>
              <a:off x="4167299" y="1795264"/>
              <a:ext cx="437494" cy="265496"/>
              <a:chOff x="1920" y="1824"/>
              <a:chExt cx="1152" cy="971"/>
            </a:xfrm>
          </p:grpSpPr>
          <p:sp>
            <p:nvSpPr>
              <p:cNvPr id="159" name="AutoShape 665"/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0" name="Line 666"/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1" name="Oval 160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vi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pic>
          <p:nvPicPr>
            <p:cNvPr id="157" name="Picture 15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4767" y="1838227"/>
              <a:ext cx="266170" cy="85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8" name="Picture 15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5340" y="1937373"/>
              <a:ext cx="266170" cy="85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62" name="テキスト ボックス 16"/>
          <p:cNvSpPr txBox="1"/>
          <p:nvPr/>
        </p:nvSpPr>
        <p:spPr>
          <a:xfrm>
            <a:off x="7686026" y="1998300"/>
            <a:ext cx="1119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kumimoji="1" lang="en-US" altLang="ja-JP" sz="1100" dirty="0">
                <a:solidFill>
                  <a:srgbClr val="FF0000"/>
                </a:solidFill>
              </a:rPr>
              <a:t>Scan pallet, </a:t>
            </a:r>
          </a:p>
          <a:p>
            <a:pPr>
              <a:buNone/>
            </a:pPr>
            <a:r>
              <a:rPr kumimoji="1" lang="en-US" altLang="ja-JP" sz="1100" dirty="0">
                <a:solidFill>
                  <a:srgbClr val="FF0000"/>
                </a:solidFill>
              </a:rPr>
              <a:t>Model, Serial</a:t>
            </a:r>
          </a:p>
        </p:txBody>
      </p:sp>
      <p:grpSp>
        <p:nvGrpSpPr>
          <p:cNvPr id="170" name="グループ化 30"/>
          <p:cNvGrpSpPr/>
          <p:nvPr/>
        </p:nvGrpSpPr>
        <p:grpSpPr>
          <a:xfrm>
            <a:off x="9504941" y="1942151"/>
            <a:ext cx="981773" cy="664086"/>
            <a:chOff x="1092876" y="1546802"/>
            <a:chExt cx="1123820" cy="946094"/>
          </a:xfrm>
          <a:solidFill>
            <a:srgbClr val="0070C0"/>
          </a:solidFill>
        </p:grpSpPr>
        <p:sp>
          <p:nvSpPr>
            <p:cNvPr id="171" name="正方形/長方形 31"/>
            <p:cNvSpPr/>
            <p:nvPr/>
          </p:nvSpPr>
          <p:spPr>
            <a:xfrm>
              <a:off x="1092876" y="1546802"/>
              <a:ext cx="1123820" cy="730070"/>
            </a:xfrm>
            <a:prstGeom prst="rect">
              <a:avLst/>
            </a:prstGeom>
            <a:grpFill/>
            <a:ln>
              <a:solidFill>
                <a:srgbClr val="47599D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正方形/長方形 32"/>
            <p:cNvSpPr/>
            <p:nvPr/>
          </p:nvSpPr>
          <p:spPr>
            <a:xfrm>
              <a:off x="1170387" y="1615480"/>
              <a:ext cx="972809" cy="589384"/>
            </a:xfrm>
            <a:prstGeom prst="rect">
              <a:avLst/>
            </a:prstGeom>
            <a:grpFill/>
            <a:ln>
              <a:solidFill>
                <a:srgbClr val="47599D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kumimoji="1" lang="en-US" altLang="ja-JP" sz="1200" dirty="0">
                  <a:latin typeface="Arial" panose="020B0604020202020204" pitchFamily="34" charset="0"/>
                  <a:cs typeface="Arial" panose="020B0604020202020204" pitchFamily="34" charset="0"/>
                </a:rPr>
                <a:t>Packing system</a:t>
              </a:r>
              <a:endParaRPr kumimoji="1" lang="ja-JP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正方形/長方形 33"/>
            <p:cNvSpPr/>
            <p:nvPr/>
          </p:nvSpPr>
          <p:spPr>
            <a:xfrm>
              <a:off x="1092876" y="2384884"/>
              <a:ext cx="1123820" cy="108012"/>
            </a:xfrm>
            <a:prstGeom prst="rect">
              <a:avLst/>
            </a:prstGeom>
            <a:grpFill/>
            <a:ln>
              <a:solidFill>
                <a:srgbClr val="47599D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sp>
          <p:nvSpPr>
            <p:cNvPr id="174" name="正方形/長方形 34"/>
            <p:cNvSpPr/>
            <p:nvPr/>
          </p:nvSpPr>
          <p:spPr>
            <a:xfrm>
              <a:off x="1447146" y="2276872"/>
              <a:ext cx="409510" cy="108012"/>
            </a:xfrm>
            <a:prstGeom prst="rect">
              <a:avLst/>
            </a:prstGeom>
            <a:grpFill/>
            <a:ln>
              <a:solidFill>
                <a:srgbClr val="47599D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</p:grpSp>
      <p:sp>
        <p:nvSpPr>
          <p:cNvPr id="176" name="Down Arrow 175"/>
          <p:cNvSpPr/>
          <p:nvPr/>
        </p:nvSpPr>
        <p:spPr>
          <a:xfrm rot="16200000" flipH="1">
            <a:off x="8920217" y="1936032"/>
            <a:ext cx="411304" cy="640060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>
              <a:ln>
                <a:solidFill>
                  <a:srgbClr val="FFC000"/>
                </a:solidFill>
              </a:ln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7781924" y="3826183"/>
            <a:ext cx="533400" cy="524802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>
              <a:ln>
                <a:solidFill>
                  <a:srgbClr val="FFC000"/>
                </a:solidFill>
              </a:ln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177" name="テキスト ボックス 16"/>
          <p:cNvSpPr txBox="1"/>
          <p:nvPr/>
        </p:nvSpPr>
        <p:spPr>
          <a:xfrm>
            <a:off x="8230733" y="3904949"/>
            <a:ext cx="2479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kumimoji="1" lang="en-US" altLang="ja-JP" sz="1100" dirty="0">
                <a:solidFill>
                  <a:srgbClr val="FF0000"/>
                </a:solidFill>
              </a:rPr>
              <a:t>automatically create daily report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78" name="Rectangle 3"/>
          <p:cNvSpPr>
            <a:spLocks noChangeArrowheads="1"/>
          </p:cNvSpPr>
          <p:nvPr/>
        </p:nvSpPr>
        <p:spPr bwMode="auto">
          <a:xfrm>
            <a:off x="1524000" y="0"/>
            <a:ext cx="9144000" cy="6413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en-US" altLang="ja-JP" sz="36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     OQC Sampling Management</a:t>
            </a:r>
            <a:endParaRPr kumimoji="1" lang="ja-JP" altLang="en-US" sz="3600" dirty="0">
              <a:solidFill>
                <a:srgbClr val="FFFF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79" name="Rectangle 257"/>
          <p:cNvSpPr>
            <a:spLocks noChangeArrowheads="1"/>
          </p:cNvSpPr>
          <p:nvPr/>
        </p:nvSpPr>
        <p:spPr bwMode="auto">
          <a:xfrm>
            <a:off x="1752600" y="76201"/>
            <a:ext cx="1447800" cy="333375"/>
          </a:xfrm>
          <a:prstGeom prst="rect">
            <a:avLst/>
          </a:prstGeom>
          <a:solidFill>
            <a:schemeClr val="bg1">
              <a:alpha val="0"/>
            </a:schemeClr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ja-JP" sz="16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Report items</a:t>
            </a:r>
            <a:r>
              <a:rPr kumimoji="1" lang="en-US" altLang="ja-JP" sz="18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180" name="Rectangle 59"/>
          <p:cNvSpPr>
            <a:spLocks noChangeArrowheads="1"/>
          </p:cNvSpPr>
          <p:nvPr/>
        </p:nvSpPr>
        <p:spPr bwMode="auto">
          <a:xfrm>
            <a:off x="9445900" y="76200"/>
            <a:ext cx="993501" cy="38100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vi-VN" sz="1200" dirty="0">
                <a:solidFill>
                  <a:srgbClr val="FFFFFF"/>
                </a:solidFill>
              </a:rPr>
              <a:t>Page 5/19</a:t>
            </a:r>
          </a:p>
        </p:txBody>
      </p:sp>
      <p:sp>
        <p:nvSpPr>
          <p:cNvPr id="150" name="角丸四角形 7"/>
          <p:cNvSpPr/>
          <p:nvPr/>
        </p:nvSpPr>
        <p:spPr>
          <a:xfrm>
            <a:off x="6594232" y="1821742"/>
            <a:ext cx="3971064" cy="898266"/>
          </a:xfrm>
          <a:prstGeom prst="roundRect">
            <a:avLst>
              <a:gd name="adj" fmla="val 8130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grpSp>
        <p:nvGrpSpPr>
          <p:cNvPr id="16389" name="Group 11"/>
          <p:cNvGrpSpPr>
            <a:grpSpLocks/>
          </p:cNvGrpSpPr>
          <p:nvPr/>
        </p:nvGrpSpPr>
        <p:grpSpPr bwMode="auto">
          <a:xfrm>
            <a:off x="2750146" y="1356429"/>
            <a:ext cx="6753225" cy="412750"/>
            <a:chOff x="1846" y="1046"/>
            <a:chExt cx="3142" cy="260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1846" y="1056"/>
              <a:ext cx="903" cy="2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dist="107763" dir="189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ja-JP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ＭＳ Ｐゴシック" panose="020B0600070205080204" pitchFamily="34" charset="-128"/>
                </a:rPr>
                <a:t>◆Before</a:t>
              </a:r>
              <a:endParaRPr kumimoji="1" lang="en-US" altLang="ja-JP" sz="2000" dirty="0">
                <a:solidFill>
                  <a:srgbClr val="FFFFFF"/>
                </a:solidFill>
                <a:latin typeface="ＭＳ Ｐゴシック" panose="020B0600070205080204" pitchFamily="34" charset="-128"/>
              </a:endParaRP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4104" y="1046"/>
              <a:ext cx="884" cy="2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189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kumimoji="1" lang="en-US" altLang="ja-JP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ＭＳ Ｐゴシック" panose="020B0600070205080204" pitchFamily="34" charset="-128"/>
                </a:rPr>
                <a:t>After</a:t>
              </a:r>
            </a:p>
          </p:txBody>
        </p:sp>
      </p:grpSp>
      <p:sp>
        <p:nvSpPr>
          <p:cNvPr id="151" name="AutoShape 6"/>
          <p:cNvSpPr>
            <a:spLocks noChangeArrowheads="1"/>
          </p:cNvSpPr>
          <p:nvPr/>
        </p:nvSpPr>
        <p:spPr bwMode="auto">
          <a:xfrm>
            <a:off x="3773660" y="609600"/>
            <a:ext cx="2634673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Developer: Nguyen Van Dung (ISG)</a:t>
            </a:r>
          </a:p>
        </p:txBody>
      </p:sp>
      <p:sp>
        <p:nvSpPr>
          <p:cNvPr id="152" name="AutoShape 6"/>
          <p:cNvSpPr>
            <a:spLocks noChangeArrowheads="1"/>
          </p:cNvSpPr>
          <p:nvPr/>
        </p:nvSpPr>
        <p:spPr bwMode="auto">
          <a:xfrm>
            <a:off x="6427305" y="609600"/>
            <a:ext cx="1540153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Date: 01/Nov/2014</a:t>
            </a:r>
          </a:p>
        </p:txBody>
      </p:sp>
      <p:sp>
        <p:nvSpPr>
          <p:cNvPr id="153" name="AutoShape 6"/>
          <p:cNvSpPr>
            <a:spLocks noChangeArrowheads="1"/>
          </p:cNvSpPr>
          <p:nvPr/>
        </p:nvSpPr>
        <p:spPr bwMode="auto">
          <a:xfrm>
            <a:off x="7988653" y="609600"/>
            <a:ext cx="960185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 err="1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Expn</a:t>
            </a: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: N/A</a:t>
            </a:r>
          </a:p>
        </p:txBody>
      </p:sp>
      <p:sp>
        <p:nvSpPr>
          <p:cNvPr id="154" name="AutoShape 6"/>
          <p:cNvSpPr>
            <a:spLocks noChangeArrowheads="1"/>
          </p:cNvSpPr>
          <p:nvPr/>
        </p:nvSpPr>
        <p:spPr bwMode="auto">
          <a:xfrm>
            <a:off x="1518589" y="609600"/>
            <a:ext cx="2238303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P.I.C: Nguyen </a:t>
            </a:r>
            <a:r>
              <a:rPr kumimoji="1" lang="en-US" altLang="ja-JP" dirty="0" err="1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Thi</a:t>
            </a: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 </a:t>
            </a:r>
            <a:r>
              <a:rPr kumimoji="1" lang="en-US" altLang="ja-JP" dirty="0" err="1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Mung</a:t>
            </a: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 (OQC)</a:t>
            </a:r>
          </a:p>
        </p:txBody>
      </p:sp>
      <p:sp>
        <p:nvSpPr>
          <p:cNvPr id="163" name="AutoShape 6"/>
          <p:cNvSpPr>
            <a:spLocks noChangeArrowheads="1"/>
          </p:cNvSpPr>
          <p:nvPr/>
        </p:nvSpPr>
        <p:spPr bwMode="auto">
          <a:xfrm>
            <a:off x="8970912" y="609601"/>
            <a:ext cx="1697088" cy="27338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kumimoji="1"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QUALITY</a:t>
            </a:r>
          </a:p>
        </p:txBody>
      </p:sp>
    </p:spTree>
    <p:extLst>
      <p:ext uri="{BB962C8B-B14F-4D97-AF65-F5344CB8AC3E}">
        <p14:creationId xmlns:p14="http://schemas.microsoft.com/office/powerpoint/2010/main" val="417451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8"/>
          <p:cNvSpPr>
            <a:spLocks noChangeArrowheads="1"/>
          </p:cNvSpPr>
          <p:nvPr/>
        </p:nvSpPr>
        <p:spPr bwMode="auto">
          <a:xfrm>
            <a:off x="1600200" y="1541463"/>
            <a:ext cx="8991600" cy="5164137"/>
          </a:xfrm>
          <a:prstGeom prst="rect">
            <a:avLst/>
          </a:prstGeom>
          <a:noFill/>
          <a:ln w="19050">
            <a:solidFill>
              <a:srgbClr val="000080"/>
            </a:solidFill>
            <a:miter lim="800000"/>
            <a:headEnd/>
            <a:tailEnd/>
          </a:ln>
          <a:effectLst>
            <a:outerShdw dist="63500" dir="3187806" algn="ctr" rotWithShape="0">
              <a:srgbClr val="3333CC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ja-JP" sz="18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ja-JP" altLang="en-US" sz="18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ja-JP" sz="3600">
              <a:solidFill>
                <a:srgbClr val="0000FF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>
            <a:off x="6553200" y="1557338"/>
            <a:ext cx="0" cy="5148262"/>
          </a:xfrm>
          <a:prstGeom prst="line">
            <a:avLst/>
          </a:prstGeom>
          <a:noFill/>
          <a:ln w="25400" cmpd="dbl">
            <a:solidFill>
              <a:srgbClr val="000099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vi-VN">
              <a:solidFill>
                <a:prstClr val="black"/>
              </a:solidFill>
              <a:latin typeface="Arial"/>
            </a:endParaRPr>
          </a:p>
        </p:txBody>
      </p:sp>
      <p:sp>
        <p:nvSpPr>
          <p:cNvPr id="2060" name="Rectangle 2059"/>
          <p:cNvSpPr/>
          <p:nvPr/>
        </p:nvSpPr>
        <p:spPr>
          <a:xfrm>
            <a:off x="1676400" y="5681471"/>
            <a:ext cx="4800600" cy="9776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altLang="en-US" sz="1400" dirty="0">
                <a:solidFill>
                  <a:srgbClr val="000000"/>
                </a:solidFill>
                <a:latin typeface="+mj-lt"/>
              </a:rPr>
              <a:t>Use pen to write down on hard copy paper,</a:t>
            </a:r>
            <a:r>
              <a:rPr lang="en-US" altLang="en-US" sz="1400" dirty="0">
                <a:solidFill>
                  <a:srgbClr val="FF0000"/>
                </a:solidFill>
                <a:latin typeface="+mj-lt"/>
              </a:rPr>
              <a:t> easily make mistake</a:t>
            </a:r>
            <a:r>
              <a:rPr lang="en-US" altLang="en-US" sz="1400" dirty="0">
                <a:solidFill>
                  <a:srgbClr val="000000"/>
                </a:solidFill>
                <a:latin typeface="+mj-lt"/>
              </a:rPr>
              <a:t> by writing wrong information.</a:t>
            </a:r>
          </a:p>
          <a:p>
            <a:pPr eaLnBrk="1" hangingPunct="1">
              <a:buFontTx/>
              <a:buAutoNum type="arabicPeriod"/>
            </a:pPr>
            <a:r>
              <a:rPr lang="en-US" altLang="en-US" sz="1400" dirty="0">
                <a:solidFill>
                  <a:srgbClr val="000000"/>
                </a:solidFill>
                <a:latin typeface="+mj-lt"/>
              </a:rPr>
              <a:t>When problem happens, </a:t>
            </a:r>
            <a:r>
              <a:rPr lang="en-US" altLang="en-US" sz="1400" dirty="0">
                <a:solidFill>
                  <a:srgbClr val="FF0000"/>
                </a:solidFill>
                <a:latin typeface="+mj-lt"/>
              </a:rPr>
              <a:t>it’s difficult to search in check sheet</a:t>
            </a:r>
            <a:endParaRPr lang="en-US" altLang="en-US" sz="14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6629401" y="5681655"/>
            <a:ext cx="3840163" cy="981364"/>
          </a:xfrm>
          <a:prstGeom prst="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1.     Scan model, serial of abnormal product on weight machine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AutoNum type="arabicPeriod" startAt="2"/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To be </a:t>
            </a:r>
            <a:r>
              <a:rPr lang="en-US" altLang="en-US" sz="1400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easy for checking abnormal serial daily and category by category</a:t>
            </a:r>
          </a:p>
        </p:txBody>
      </p:sp>
      <p:sp>
        <p:nvSpPr>
          <p:cNvPr id="41" name="Rectangle 257"/>
          <p:cNvSpPr>
            <a:spLocks noChangeArrowheads="1"/>
          </p:cNvSpPr>
          <p:nvPr/>
        </p:nvSpPr>
        <p:spPr bwMode="auto">
          <a:xfrm>
            <a:off x="1752600" y="123826"/>
            <a:ext cx="1447800" cy="333375"/>
          </a:xfrm>
          <a:prstGeom prst="rect">
            <a:avLst/>
          </a:prstGeom>
          <a:solidFill>
            <a:srgbClr val="FFFFFF">
              <a:alpha val="0"/>
            </a:srgbClr>
          </a:solidFill>
          <a:ln w="38100" algn="ctr">
            <a:solidFill>
              <a:srgbClr val="FFFFFF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kumimoji="1" lang="en-US" altLang="ja-JP" sz="1600" kern="0" dirty="0">
                <a:solidFill>
                  <a:srgbClr val="FFFFFF"/>
                </a:solidFill>
                <a:latin typeface="Arial" charset="0"/>
                <a:cs typeface="Arial" charset="0"/>
              </a:rPr>
              <a:t>Report items</a:t>
            </a:r>
            <a:r>
              <a:rPr kumimoji="1" lang="en-US" altLang="ja-JP" kern="0" dirty="0">
                <a:solidFill>
                  <a:srgbClr val="FFFFFF"/>
                </a:solidFill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1600200" y="990562"/>
            <a:ext cx="8991600" cy="321403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ja-JP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ja-JP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ja-JP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■Store sample product when being checked by QC, IPQC, Production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ja-JP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ja-JP" alt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ja-JP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9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994" y="1844056"/>
            <a:ext cx="4514850" cy="371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049" y="1784350"/>
            <a:ext cx="3395663" cy="1716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5" name="Down Arrow 34"/>
          <p:cNvSpPr/>
          <p:nvPr/>
        </p:nvSpPr>
        <p:spPr>
          <a:xfrm>
            <a:off x="8013148" y="3551238"/>
            <a:ext cx="838200" cy="209550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6399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586" y="3802064"/>
            <a:ext cx="3643312" cy="1773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7559123" y="2317750"/>
            <a:ext cx="2541588" cy="9144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8749749" y="1897064"/>
            <a:ext cx="1327005" cy="379412"/>
          </a:xfrm>
          <a:prstGeom prst="wedgeRectCallout">
            <a:avLst>
              <a:gd name="adj1" fmla="val -40076"/>
              <a:gd name="adj2" fmla="val 251766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r>
              <a:rPr lang="en-US" sz="1100" dirty="0">
                <a:solidFill>
                  <a:srgbClr val="FF3300"/>
                </a:solidFill>
              </a:rPr>
              <a:t>Scan barcode of Model, Serial</a:t>
            </a:r>
          </a:p>
        </p:txBody>
      </p:sp>
      <p:sp>
        <p:nvSpPr>
          <p:cNvPr id="22" name="Rectangular Callout 21"/>
          <p:cNvSpPr/>
          <p:nvPr/>
        </p:nvSpPr>
        <p:spPr>
          <a:xfrm>
            <a:off x="2514600" y="5196490"/>
            <a:ext cx="1816420" cy="379412"/>
          </a:xfrm>
          <a:prstGeom prst="wedgeRectCallout">
            <a:avLst>
              <a:gd name="adj1" fmla="val -11371"/>
              <a:gd name="adj2" fmla="val -32062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r>
              <a:rPr lang="en-US" sz="1100" dirty="0">
                <a:solidFill>
                  <a:srgbClr val="FF3300"/>
                </a:solidFill>
              </a:rPr>
              <a:t>Input remark manually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071722" y="3581400"/>
            <a:ext cx="990600" cy="7048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テキスト ボックス 16"/>
          <p:cNvSpPr txBox="1"/>
          <p:nvPr/>
        </p:nvSpPr>
        <p:spPr>
          <a:xfrm>
            <a:off x="7638498" y="3811588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kumimoji="1" lang="en-US" altLang="ja-JP" sz="1100" dirty="0">
                <a:solidFill>
                  <a:srgbClr val="FF0000"/>
                </a:solidFill>
              </a:rPr>
              <a:t>Automatically summary daily report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1524000" y="0"/>
            <a:ext cx="9144000" cy="6413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en-US" altLang="ja-JP" sz="36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 Remark Abnormal Serial</a:t>
            </a:r>
            <a:endParaRPr kumimoji="1" lang="ja-JP" altLang="en-US" sz="3600" dirty="0">
              <a:solidFill>
                <a:srgbClr val="FFFF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6" name="Rectangle 257"/>
          <p:cNvSpPr>
            <a:spLocks noChangeArrowheads="1"/>
          </p:cNvSpPr>
          <p:nvPr/>
        </p:nvSpPr>
        <p:spPr bwMode="auto">
          <a:xfrm>
            <a:off x="1752600" y="76201"/>
            <a:ext cx="1447800" cy="333375"/>
          </a:xfrm>
          <a:prstGeom prst="rect">
            <a:avLst/>
          </a:prstGeom>
          <a:solidFill>
            <a:schemeClr val="bg1">
              <a:alpha val="0"/>
            </a:schemeClr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ja-JP" sz="16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Report items</a:t>
            </a:r>
            <a:r>
              <a:rPr kumimoji="1" lang="en-US" altLang="ja-JP" sz="18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27" name="Rectangle 59"/>
          <p:cNvSpPr>
            <a:spLocks noChangeArrowheads="1"/>
          </p:cNvSpPr>
          <p:nvPr/>
        </p:nvSpPr>
        <p:spPr bwMode="auto">
          <a:xfrm>
            <a:off x="9472612" y="76200"/>
            <a:ext cx="966788" cy="38100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vi-VN" sz="1200" dirty="0">
                <a:solidFill>
                  <a:srgbClr val="FFFFFF"/>
                </a:solidFill>
              </a:rPr>
              <a:t>Page 6/19</a:t>
            </a:r>
          </a:p>
        </p:txBody>
      </p:sp>
      <p:grpSp>
        <p:nvGrpSpPr>
          <p:cNvPr id="16389" name="Group 11"/>
          <p:cNvGrpSpPr>
            <a:grpSpLocks/>
          </p:cNvGrpSpPr>
          <p:nvPr/>
        </p:nvGrpSpPr>
        <p:grpSpPr bwMode="auto">
          <a:xfrm>
            <a:off x="2719388" y="1366838"/>
            <a:ext cx="6753225" cy="412750"/>
            <a:chOff x="1846" y="1046"/>
            <a:chExt cx="3142" cy="260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1846" y="1056"/>
              <a:ext cx="903" cy="2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dist="107763" dir="189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ja-JP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ＭＳ Ｐゴシック" panose="020B0600070205080204" pitchFamily="34" charset="-128"/>
                </a:rPr>
                <a:t>◆Before</a:t>
              </a:r>
              <a:endParaRPr kumimoji="1" lang="en-US" altLang="ja-JP" sz="2000">
                <a:solidFill>
                  <a:srgbClr val="FFFFFF"/>
                </a:solidFill>
                <a:latin typeface="ＭＳ Ｐゴシック" panose="020B0600070205080204" pitchFamily="34" charset="-128"/>
              </a:endParaRP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4104" y="1046"/>
              <a:ext cx="884" cy="2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189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kumimoji="1" lang="en-US" altLang="ja-JP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ＭＳ Ｐゴシック" panose="020B0600070205080204" pitchFamily="34" charset="-128"/>
                </a:rPr>
                <a:t>After</a:t>
              </a:r>
            </a:p>
          </p:txBody>
        </p:sp>
      </p:grp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4025349" y="609690"/>
            <a:ext cx="2634673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Developer: Nguyen Van Dung (ISG)</a:t>
            </a:r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6689448" y="609690"/>
            <a:ext cx="1540153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Date: 03/Mar/2015</a:t>
            </a:r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8260016" y="609690"/>
            <a:ext cx="960185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 err="1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Expn</a:t>
            </a: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: N/A</a:t>
            </a:r>
          </a:p>
        </p:txBody>
      </p:sp>
      <p:sp>
        <p:nvSpPr>
          <p:cNvPr id="31" name="AutoShape 6"/>
          <p:cNvSpPr>
            <a:spLocks noChangeArrowheads="1"/>
          </p:cNvSpPr>
          <p:nvPr/>
        </p:nvSpPr>
        <p:spPr bwMode="auto">
          <a:xfrm>
            <a:off x="1536712" y="609690"/>
            <a:ext cx="2462133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P.I.C: Nguyen </a:t>
            </a:r>
            <a:r>
              <a:rPr kumimoji="1" lang="en-US" altLang="ja-JP" dirty="0" err="1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Thi</a:t>
            </a: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 Phuong (DECT)</a:t>
            </a:r>
          </a:p>
        </p:txBody>
      </p:sp>
      <p:sp>
        <p:nvSpPr>
          <p:cNvPr id="32" name="AutoShape 6"/>
          <p:cNvSpPr>
            <a:spLocks noChangeArrowheads="1"/>
          </p:cNvSpPr>
          <p:nvPr/>
        </p:nvSpPr>
        <p:spPr bwMode="auto">
          <a:xfrm>
            <a:off x="9244012" y="616228"/>
            <a:ext cx="1423988" cy="26778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kumimoji="1"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QUALITY</a:t>
            </a:r>
          </a:p>
        </p:txBody>
      </p:sp>
    </p:spTree>
    <p:extLst>
      <p:ext uri="{BB962C8B-B14F-4D97-AF65-F5344CB8AC3E}">
        <p14:creationId xmlns:p14="http://schemas.microsoft.com/office/powerpoint/2010/main" val="1580553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8"/>
          <p:cNvSpPr>
            <a:spLocks noChangeArrowheads="1"/>
          </p:cNvSpPr>
          <p:nvPr/>
        </p:nvSpPr>
        <p:spPr bwMode="auto">
          <a:xfrm>
            <a:off x="1600200" y="1709738"/>
            <a:ext cx="8991600" cy="4995862"/>
          </a:xfrm>
          <a:prstGeom prst="rect">
            <a:avLst/>
          </a:prstGeom>
          <a:noFill/>
          <a:ln w="19050">
            <a:solidFill>
              <a:srgbClr val="000080"/>
            </a:solidFill>
            <a:miter lim="800000"/>
            <a:headEnd/>
            <a:tailEnd/>
          </a:ln>
          <a:effectLst>
            <a:outerShdw dist="63500" dir="3187806" algn="ctr" rotWithShape="0">
              <a:srgbClr val="3333CC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ja-JP" sz="18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ja-JP" altLang="en-US" sz="18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ja-JP" sz="3600">
              <a:solidFill>
                <a:srgbClr val="0000FF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>
            <a:off x="6553200" y="1709738"/>
            <a:ext cx="0" cy="4995862"/>
          </a:xfrm>
          <a:prstGeom prst="line">
            <a:avLst/>
          </a:prstGeom>
          <a:noFill/>
          <a:ln w="25400" cmpd="dbl">
            <a:solidFill>
              <a:srgbClr val="000099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vi-VN">
              <a:solidFill>
                <a:prstClr val="black"/>
              </a:solidFill>
              <a:latin typeface="Arial"/>
            </a:endParaRPr>
          </a:p>
        </p:txBody>
      </p:sp>
      <p:sp>
        <p:nvSpPr>
          <p:cNvPr id="2060" name="Rectangle 2059"/>
          <p:cNvSpPr/>
          <p:nvPr/>
        </p:nvSpPr>
        <p:spPr>
          <a:xfrm>
            <a:off x="1676400" y="5486400"/>
            <a:ext cx="4800600" cy="1208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altLang="en-US" sz="1400" dirty="0">
                <a:solidFill>
                  <a:srgbClr val="FF0000"/>
                </a:solidFill>
                <a:latin typeface="+mj-lt"/>
              </a:rPr>
              <a:t>Can’t control</a:t>
            </a:r>
            <a:r>
              <a:rPr lang="en-US" altLang="en-US" sz="1400" dirty="0">
                <a:solidFill>
                  <a:srgbClr val="000000"/>
                </a:solidFill>
                <a:latin typeface="+mj-lt"/>
              </a:rPr>
              <a:t> when pallet is enough</a:t>
            </a:r>
          </a:p>
          <a:p>
            <a:pPr eaLnBrk="1" hangingPunct="1">
              <a:buFontTx/>
              <a:buAutoNum type="arabicPeriod"/>
            </a:pPr>
            <a:r>
              <a:rPr lang="en-US" altLang="en-US" sz="1400" dirty="0">
                <a:solidFill>
                  <a:srgbClr val="000000"/>
                </a:solidFill>
                <a:latin typeface="+mj-lt"/>
              </a:rPr>
              <a:t>Storing PCSs information on check sheet takes much time and operator easily make mistake</a:t>
            </a:r>
          </a:p>
          <a:p>
            <a:pPr eaLnBrk="1" hangingPunct="1">
              <a:buFontTx/>
              <a:buAutoNum type="arabicPeriod"/>
            </a:pPr>
            <a:r>
              <a:rPr lang="en-US" altLang="en-US" sz="1400" dirty="0">
                <a:solidFill>
                  <a:srgbClr val="000000"/>
                </a:solidFill>
                <a:latin typeface="+mj-lt"/>
              </a:rPr>
              <a:t>When something happens, it’s </a:t>
            </a:r>
            <a:r>
              <a:rPr lang="en-US" altLang="en-US" sz="1400" dirty="0">
                <a:solidFill>
                  <a:srgbClr val="FF0000"/>
                </a:solidFill>
                <a:latin typeface="+mj-lt"/>
              </a:rPr>
              <a:t>difficult to find</a:t>
            </a:r>
            <a:r>
              <a:rPr lang="en-US" altLang="en-US" sz="1400" dirty="0">
                <a:solidFill>
                  <a:srgbClr val="000000"/>
                </a:solidFill>
                <a:latin typeface="+mj-lt"/>
              </a:rPr>
              <a:t> where is PCS</a:t>
            </a:r>
            <a:endParaRPr lang="en-US" altLang="en-US" sz="1400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6629401" y="5497295"/>
            <a:ext cx="3840163" cy="1132106"/>
          </a:xfrm>
          <a:prstGeom prst="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Font typeface="Wingdings" panose="05000000000000000000" pitchFamily="2" charset="2"/>
              <a:buAutoNum type="arabicPeriod"/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Place barcode field on Weight sys, </a:t>
            </a:r>
            <a:r>
              <a:rPr lang="en-US" altLang="en-US" sz="1400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auto remind when pallet is full</a:t>
            </a:r>
          </a:p>
          <a:p>
            <a:pPr marL="342900" indent="-342900">
              <a:spcBef>
                <a:spcPct val="0"/>
              </a:spcBef>
              <a:buFont typeface="Wingdings" panose="05000000000000000000" pitchFamily="2" charset="2"/>
              <a:buAutoNum type="arabicPeriod"/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Access portal to check result daily(capacity, download PCSs on pallet), </a:t>
            </a:r>
          </a:p>
        </p:txBody>
      </p:sp>
      <p:sp>
        <p:nvSpPr>
          <p:cNvPr id="41" name="Rectangle 257"/>
          <p:cNvSpPr>
            <a:spLocks noChangeArrowheads="1"/>
          </p:cNvSpPr>
          <p:nvPr/>
        </p:nvSpPr>
        <p:spPr bwMode="auto">
          <a:xfrm>
            <a:off x="1752600" y="123826"/>
            <a:ext cx="1447800" cy="333375"/>
          </a:xfrm>
          <a:prstGeom prst="rect">
            <a:avLst/>
          </a:prstGeom>
          <a:solidFill>
            <a:srgbClr val="FFFFFF">
              <a:alpha val="0"/>
            </a:srgbClr>
          </a:solidFill>
          <a:ln w="38100" algn="ctr">
            <a:solidFill>
              <a:srgbClr val="FFFFFF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kumimoji="1" lang="en-US" altLang="ja-JP" sz="1600" kern="0" dirty="0">
                <a:solidFill>
                  <a:srgbClr val="FFFFFF"/>
                </a:solidFill>
                <a:latin typeface="Arial" charset="0"/>
                <a:cs typeface="Arial" charset="0"/>
              </a:rPr>
              <a:t>Report items</a:t>
            </a:r>
            <a:r>
              <a:rPr kumimoji="1" lang="en-US" altLang="ja-JP" kern="0" dirty="0">
                <a:solidFill>
                  <a:srgbClr val="FFFFFF"/>
                </a:solidFill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1590964" y="990600"/>
            <a:ext cx="8991600" cy="320840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ja-JP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ja-JP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ja-JP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Control AIO products by Pallet information on Weight system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ja-JP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ja-JP" alt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ja-JP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44832"/>
            <a:ext cx="3570432" cy="1636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0" name="AutoShape 67"/>
          <p:cNvSpPr>
            <a:spLocks noChangeArrowheads="1"/>
          </p:cNvSpPr>
          <p:nvPr/>
        </p:nvSpPr>
        <p:spPr bwMode="auto">
          <a:xfrm>
            <a:off x="3361676" y="2890044"/>
            <a:ext cx="2133600" cy="493713"/>
          </a:xfrm>
          <a:prstGeom prst="wedgeRoundRectCallout">
            <a:avLst>
              <a:gd name="adj1" fmla="val 32106"/>
              <a:gd name="adj2" fmla="val -199032"/>
              <a:gd name="adj3" fmla="val 16667"/>
            </a:avLst>
          </a:prstGeom>
          <a:solidFill>
            <a:srgbClr val="FFFF00"/>
          </a:solidFill>
          <a:ln w="28575" algn="ctr">
            <a:solidFill>
              <a:schemeClr val="bg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vi-VN" sz="1200" dirty="0">
                <a:solidFill>
                  <a:srgbClr val="FF3300"/>
                </a:solidFill>
                <a:latin typeface="Arial" panose="020B0604020202020204" pitchFamily="34" charset="0"/>
              </a:rPr>
              <a:t>No pallet information</a:t>
            </a:r>
          </a:p>
        </p:txBody>
      </p:sp>
      <p:pic>
        <p:nvPicPr>
          <p:cNvPr id="1435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3" y="3771901"/>
            <a:ext cx="36893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790" y="3619984"/>
            <a:ext cx="4025900" cy="1857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3" name="AutoShape 67"/>
          <p:cNvSpPr>
            <a:spLocks noChangeArrowheads="1"/>
          </p:cNvSpPr>
          <p:nvPr/>
        </p:nvSpPr>
        <p:spPr bwMode="auto">
          <a:xfrm>
            <a:off x="4124170" y="4412457"/>
            <a:ext cx="2133600" cy="839787"/>
          </a:xfrm>
          <a:prstGeom prst="wedgeRoundRectCallout">
            <a:avLst>
              <a:gd name="adj1" fmla="val -71208"/>
              <a:gd name="adj2" fmla="val -86308"/>
              <a:gd name="adj3" fmla="val 16667"/>
            </a:avLst>
          </a:prstGeom>
          <a:solidFill>
            <a:srgbClr val="FFFF00"/>
          </a:solidFill>
          <a:ln w="28575" algn="ctr">
            <a:solidFill>
              <a:schemeClr val="bg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vi-VN" sz="1200" dirty="0">
                <a:solidFill>
                  <a:srgbClr val="FF3300"/>
                </a:solidFill>
                <a:latin typeface="Arial" panose="020B0604020202020204" pitchFamily="34" charset="0"/>
              </a:rPr>
              <a:t>Pallet information is store manually on check sheet paper</a:t>
            </a:r>
          </a:p>
        </p:txBody>
      </p:sp>
      <p:pic>
        <p:nvPicPr>
          <p:cNvPr id="14354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71" y="1900100"/>
            <a:ext cx="3430587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Down Arrow 25"/>
          <p:cNvSpPr/>
          <p:nvPr/>
        </p:nvSpPr>
        <p:spPr>
          <a:xfrm>
            <a:off x="8068345" y="4061619"/>
            <a:ext cx="838200" cy="292100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487445" y="2187438"/>
            <a:ext cx="1714500" cy="87788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6817873" y="2438262"/>
            <a:ext cx="1117600" cy="612775"/>
          </a:xfrm>
          <a:prstGeom prst="wedgeRectCallout">
            <a:avLst>
              <a:gd name="adj1" fmla="val 131956"/>
              <a:gd name="adj2" fmla="val -2249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r>
              <a:rPr lang="en-US" sz="1200" dirty="0">
                <a:solidFill>
                  <a:srgbClr val="FF3300"/>
                </a:solidFill>
              </a:rPr>
              <a:t>Place barcode field</a:t>
            </a:r>
          </a:p>
        </p:txBody>
      </p:sp>
      <p:sp>
        <p:nvSpPr>
          <p:cNvPr id="14358" name="AutoShape 67"/>
          <p:cNvSpPr>
            <a:spLocks noChangeArrowheads="1"/>
          </p:cNvSpPr>
          <p:nvPr/>
        </p:nvSpPr>
        <p:spPr bwMode="auto">
          <a:xfrm>
            <a:off x="8026400" y="4811714"/>
            <a:ext cx="2374900" cy="522287"/>
          </a:xfrm>
          <a:prstGeom prst="wedgeRoundRectCallout">
            <a:avLst>
              <a:gd name="adj1" fmla="val -75963"/>
              <a:gd name="adj2" fmla="val -17861"/>
              <a:gd name="adj3" fmla="val 16667"/>
            </a:avLst>
          </a:prstGeom>
          <a:solidFill>
            <a:srgbClr val="FFFF00"/>
          </a:solidFill>
          <a:ln w="28575" algn="ctr">
            <a:solidFill>
              <a:schemeClr val="bg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vi-VN" sz="1200">
                <a:solidFill>
                  <a:srgbClr val="FF3300"/>
                </a:solidFill>
                <a:latin typeface="Arial" panose="020B0604020202020204" pitchFamily="34" charset="0"/>
              </a:rPr>
              <a:t>Check pallet no on WEB</a:t>
            </a:r>
          </a:p>
        </p:txBody>
      </p:sp>
      <p:pic>
        <p:nvPicPr>
          <p:cNvPr id="14359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057" y="2360474"/>
            <a:ext cx="16002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1524000" y="0"/>
            <a:ext cx="9144000" cy="6413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en-US" altLang="ja-JP" sz="36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 Enhanced Shrink System</a:t>
            </a:r>
            <a:endParaRPr kumimoji="1" lang="ja-JP" altLang="en-US" sz="3600" dirty="0">
              <a:solidFill>
                <a:srgbClr val="FFFF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1" name="Rectangle 257"/>
          <p:cNvSpPr>
            <a:spLocks noChangeArrowheads="1"/>
          </p:cNvSpPr>
          <p:nvPr/>
        </p:nvSpPr>
        <p:spPr bwMode="auto">
          <a:xfrm>
            <a:off x="1752600" y="76201"/>
            <a:ext cx="1447800" cy="333375"/>
          </a:xfrm>
          <a:prstGeom prst="rect">
            <a:avLst/>
          </a:prstGeom>
          <a:solidFill>
            <a:schemeClr val="bg1">
              <a:alpha val="0"/>
            </a:schemeClr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ja-JP" sz="16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Report items</a:t>
            </a:r>
            <a:r>
              <a:rPr kumimoji="1" lang="en-US" altLang="ja-JP" sz="18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32" name="Rectangle 59"/>
          <p:cNvSpPr>
            <a:spLocks noChangeArrowheads="1"/>
          </p:cNvSpPr>
          <p:nvPr/>
        </p:nvSpPr>
        <p:spPr bwMode="auto">
          <a:xfrm>
            <a:off x="9393238" y="76200"/>
            <a:ext cx="1046162" cy="38100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vi-VN" sz="1200" dirty="0">
                <a:solidFill>
                  <a:srgbClr val="FFFFFF"/>
                </a:solidFill>
              </a:rPr>
              <a:t>Page 7/19</a:t>
            </a:r>
          </a:p>
        </p:txBody>
      </p:sp>
      <p:grpSp>
        <p:nvGrpSpPr>
          <p:cNvPr id="14341" name="Group 11"/>
          <p:cNvGrpSpPr>
            <a:grpSpLocks/>
          </p:cNvGrpSpPr>
          <p:nvPr/>
        </p:nvGrpSpPr>
        <p:grpSpPr bwMode="auto">
          <a:xfrm>
            <a:off x="2640014" y="1370057"/>
            <a:ext cx="6753225" cy="412750"/>
            <a:chOff x="1846" y="1046"/>
            <a:chExt cx="3142" cy="260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1846" y="1056"/>
              <a:ext cx="903" cy="2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dist="107763" dir="189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ja-JP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ＭＳ Ｐゴシック" panose="020B0600070205080204" pitchFamily="34" charset="-128"/>
                </a:rPr>
                <a:t>◆Before</a:t>
              </a:r>
              <a:endParaRPr kumimoji="1" lang="en-US" altLang="ja-JP" sz="2000">
                <a:solidFill>
                  <a:srgbClr val="FFFFFF"/>
                </a:solidFill>
                <a:latin typeface="ＭＳ Ｐゴシック" panose="020B0600070205080204" pitchFamily="34" charset="-128"/>
              </a:endParaRP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4104" y="1046"/>
              <a:ext cx="884" cy="2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189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kumimoji="1" lang="en-US" altLang="ja-JP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ＭＳ Ｐゴシック" panose="020B0600070205080204" pitchFamily="34" charset="-128"/>
                </a:rPr>
                <a:t>After</a:t>
              </a:r>
            </a:p>
          </p:txBody>
        </p: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3810000" y="648924"/>
            <a:ext cx="2667000" cy="281894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Developer: Nguyen Van Dung [ISG]</a:t>
            </a: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6490253" y="648924"/>
            <a:ext cx="1529019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Date: 24/Nov/2014</a:t>
            </a:r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8028508" y="648924"/>
            <a:ext cx="886892" cy="279764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 err="1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Expn</a:t>
            </a: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: N/A</a:t>
            </a:r>
          </a:p>
        </p:txBody>
      </p:sp>
      <p:sp>
        <p:nvSpPr>
          <p:cNvPr id="33" name="AutoShape 6"/>
          <p:cNvSpPr>
            <a:spLocks noChangeArrowheads="1"/>
          </p:cNvSpPr>
          <p:nvPr/>
        </p:nvSpPr>
        <p:spPr bwMode="auto">
          <a:xfrm>
            <a:off x="1540909" y="649484"/>
            <a:ext cx="2246931" cy="281334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P.I.C: Hoang Viet </a:t>
            </a:r>
            <a:r>
              <a:rPr kumimoji="1" lang="en-US" altLang="ja-JP" dirty="0" err="1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Thien</a:t>
            </a: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 [AIO]</a:t>
            </a:r>
          </a:p>
        </p:txBody>
      </p:sp>
      <p:sp>
        <p:nvSpPr>
          <p:cNvPr id="35" name="AutoShape 6"/>
          <p:cNvSpPr>
            <a:spLocks noChangeArrowheads="1"/>
          </p:cNvSpPr>
          <p:nvPr/>
        </p:nvSpPr>
        <p:spPr bwMode="auto">
          <a:xfrm>
            <a:off x="8906545" y="641351"/>
            <a:ext cx="1752219" cy="287337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kumimoji="1"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QUALITY</a:t>
            </a:r>
          </a:p>
        </p:txBody>
      </p:sp>
    </p:spTree>
    <p:extLst>
      <p:ext uri="{BB962C8B-B14F-4D97-AF65-F5344CB8AC3E}">
        <p14:creationId xmlns:p14="http://schemas.microsoft.com/office/powerpoint/2010/main" val="209945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524000" y="0"/>
            <a:ext cx="9144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ja-JP" sz="2800">
                <a:solidFill>
                  <a:srgbClr val="FFFF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 </a:t>
            </a:r>
            <a:endParaRPr kumimoji="1" lang="en-US" altLang="ja-JP" sz="2800">
              <a:solidFill>
                <a:srgbClr val="00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436" name="Rectangle 8"/>
          <p:cNvSpPr>
            <a:spLocks noChangeArrowheads="1"/>
          </p:cNvSpPr>
          <p:nvPr/>
        </p:nvSpPr>
        <p:spPr bwMode="auto">
          <a:xfrm>
            <a:off x="1550504" y="1500808"/>
            <a:ext cx="8991600" cy="5246688"/>
          </a:xfrm>
          <a:prstGeom prst="rect">
            <a:avLst/>
          </a:prstGeom>
          <a:noFill/>
          <a:ln w="19050">
            <a:solidFill>
              <a:srgbClr val="000080"/>
            </a:solidFill>
            <a:miter lim="800000"/>
            <a:headEnd/>
            <a:tailEnd/>
          </a:ln>
          <a:effectLst>
            <a:outerShdw dist="63500" dir="3187806" algn="ctr" rotWithShape="0">
              <a:srgbClr val="3333CC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ja-JP" sz="18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ja-JP" altLang="en-US" sz="18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ja-JP" sz="3600">
              <a:solidFill>
                <a:srgbClr val="0000FF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grpSp>
        <p:nvGrpSpPr>
          <p:cNvPr id="18437" name="Group 11"/>
          <p:cNvGrpSpPr>
            <a:grpSpLocks/>
          </p:cNvGrpSpPr>
          <p:nvPr/>
        </p:nvGrpSpPr>
        <p:grpSpPr bwMode="auto">
          <a:xfrm>
            <a:off x="2719389" y="1308652"/>
            <a:ext cx="6753225" cy="412750"/>
            <a:chOff x="1846" y="1046"/>
            <a:chExt cx="3142" cy="260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1846" y="1056"/>
              <a:ext cx="903" cy="2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dist="107763" dir="189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ja-JP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ＭＳ Ｐゴシック" panose="020B0600070205080204" pitchFamily="34" charset="-128"/>
                </a:rPr>
                <a:t>◆Before</a:t>
              </a:r>
              <a:endParaRPr kumimoji="1" lang="en-US" altLang="ja-JP" sz="2000">
                <a:solidFill>
                  <a:srgbClr val="FFFFFF"/>
                </a:solidFill>
                <a:latin typeface="ＭＳ Ｐゴシック" panose="020B0600070205080204" pitchFamily="34" charset="-128"/>
              </a:endParaRP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4104" y="1046"/>
              <a:ext cx="884" cy="2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189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kumimoji="1" lang="en-US" altLang="ja-JP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ＭＳ Ｐゴシック" panose="020B0600070205080204" pitchFamily="34" charset="-128"/>
                </a:rPr>
                <a:t>After</a:t>
              </a:r>
            </a:p>
          </p:txBody>
        </p:sp>
      </p:grpSp>
      <p:sp>
        <p:nvSpPr>
          <p:cNvPr id="10" name="Line 14"/>
          <p:cNvSpPr>
            <a:spLocks noChangeShapeType="1"/>
          </p:cNvSpPr>
          <p:nvPr/>
        </p:nvSpPr>
        <p:spPr bwMode="auto">
          <a:xfrm>
            <a:off x="6324600" y="1337296"/>
            <a:ext cx="0" cy="5410200"/>
          </a:xfrm>
          <a:prstGeom prst="line">
            <a:avLst/>
          </a:prstGeom>
          <a:noFill/>
          <a:ln w="25400" cmpd="dbl">
            <a:solidFill>
              <a:srgbClr val="000099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vi-VN">
              <a:solidFill>
                <a:prstClr val="black"/>
              </a:solidFill>
              <a:latin typeface="Arial"/>
            </a:endParaRPr>
          </a:p>
        </p:txBody>
      </p:sp>
      <p:sp>
        <p:nvSpPr>
          <p:cNvPr id="2060" name="Rectangle 2059"/>
          <p:cNvSpPr/>
          <p:nvPr/>
        </p:nvSpPr>
        <p:spPr>
          <a:xfrm>
            <a:off x="1700696" y="5764697"/>
            <a:ext cx="4547704" cy="899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altLang="en-US" sz="1400" dirty="0">
                <a:solidFill>
                  <a:srgbClr val="000000"/>
                </a:solidFill>
                <a:latin typeface="+mj-lt"/>
              </a:rPr>
              <a:t>when network problem, ISG takes long time</a:t>
            </a:r>
          </a:p>
          <a:p>
            <a:pPr eaLnBrk="1" hangingPunct="1">
              <a:buFontTx/>
              <a:buAutoNum type="arabicPeriod"/>
            </a:pPr>
            <a:r>
              <a:rPr lang="en-US" altLang="en-US" sz="1400" dirty="0">
                <a:solidFill>
                  <a:srgbClr val="000000"/>
                </a:solidFill>
                <a:latin typeface="+mj-lt"/>
              </a:rPr>
              <a:t>The result may be not correctly in some system. </a:t>
            </a:r>
          </a:p>
        </p:txBody>
      </p:sp>
      <p:sp>
        <p:nvSpPr>
          <p:cNvPr id="92" name="Rectangle 91"/>
          <p:cNvSpPr/>
          <p:nvPr/>
        </p:nvSpPr>
        <p:spPr>
          <a:xfrm>
            <a:off x="6438349" y="5764697"/>
            <a:ext cx="4044467" cy="892149"/>
          </a:xfrm>
          <a:prstGeom prst="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Font typeface="Wingdings" panose="05000000000000000000" pitchFamily="2" charset="2"/>
              <a:buAutoNum type="arabicPeriod"/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No need to copy by USB</a:t>
            </a:r>
          </a:p>
          <a:p>
            <a:pPr marL="342900" indent="-342900">
              <a:spcBef>
                <a:spcPct val="0"/>
              </a:spcBef>
              <a:buFont typeface="Wingdings" panose="05000000000000000000" pitchFamily="2" charset="2"/>
              <a:buAutoNum type="arabicPeriod"/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Result update automatically, data correct. 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Saving : 20 hours/month ~ 40$*12 = </a:t>
            </a:r>
            <a:r>
              <a:rPr lang="en-US" alt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480$/year</a:t>
            </a:r>
          </a:p>
        </p:txBody>
      </p:sp>
      <p:sp>
        <p:nvSpPr>
          <p:cNvPr id="41" name="Rectangle 257"/>
          <p:cNvSpPr>
            <a:spLocks noChangeArrowheads="1"/>
          </p:cNvSpPr>
          <p:nvPr/>
        </p:nvSpPr>
        <p:spPr bwMode="auto">
          <a:xfrm>
            <a:off x="1752600" y="123826"/>
            <a:ext cx="1447800" cy="333375"/>
          </a:xfrm>
          <a:prstGeom prst="rect">
            <a:avLst/>
          </a:prstGeom>
          <a:solidFill>
            <a:srgbClr val="FFFFFF">
              <a:alpha val="0"/>
            </a:srgbClr>
          </a:solidFill>
          <a:ln w="38100" algn="ctr">
            <a:solidFill>
              <a:srgbClr val="FFFFFF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kumimoji="1" lang="en-US" altLang="ja-JP" sz="1600" kern="0" dirty="0">
                <a:solidFill>
                  <a:srgbClr val="FFFFFF"/>
                </a:solidFill>
                <a:latin typeface="Arial" charset="0"/>
                <a:cs typeface="Arial" charset="0"/>
              </a:rPr>
              <a:t>Report items</a:t>
            </a:r>
            <a:r>
              <a:rPr kumimoji="1" lang="en-US" altLang="ja-JP" kern="0" dirty="0">
                <a:solidFill>
                  <a:srgbClr val="FFFFFF"/>
                </a:solidFill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1540565" y="923418"/>
            <a:ext cx="9127435" cy="344803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ja-JP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ja-JP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ja-JP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Develop tool, set schedule daily run synchronize between client and Server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ja-JP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ja-JP" alt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ja-JP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ular Callout 36"/>
          <p:cNvSpPr/>
          <p:nvPr/>
        </p:nvSpPr>
        <p:spPr>
          <a:xfrm>
            <a:off x="1863480" y="4290028"/>
            <a:ext cx="1492250" cy="662686"/>
          </a:xfrm>
          <a:prstGeom prst="wedgeRectCallout">
            <a:avLst>
              <a:gd name="adj1" fmla="val 76836"/>
              <a:gd name="adj2" fmla="val 409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r>
              <a:rPr lang="en-US" sz="1200" dirty="0">
                <a:solidFill>
                  <a:srgbClr val="FF3300"/>
                </a:solidFill>
              </a:rPr>
              <a:t>ISG members have to data offline by USB</a:t>
            </a:r>
          </a:p>
        </p:txBody>
      </p:sp>
      <p:sp>
        <p:nvSpPr>
          <p:cNvPr id="38" name="Down Arrow 37"/>
          <p:cNvSpPr/>
          <p:nvPr/>
        </p:nvSpPr>
        <p:spPr>
          <a:xfrm>
            <a:off x="3391969" y="3636688"/>
            <a:ext cx="838200" cy="60909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1524000" y="28288"/>
            <a:ext cx="9144000" cy="5847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en-US" altLang="ja-JP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       Synchronize offline production result</a:t>
            </a:r>
            <a:endParaRPr kumimoji="1" lang="ja-JP" altLang="en-US" dirty="0">
              <a:solidFill>
                <a:srgbClr val="FFFF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" name="Rectangle 257"/>
          <p:cNvSpPr>
            <a:spLocks noChangeArrowheads="1"/>
          </p:cNvSpPr>
          <p:nvPr/>
        </p:nvSpPr>
        <p:spPr bwMode="auto">
          <a:xfrm>
            <a:off x="1752600" y="76201"/>
            <a:ext cx="1447800" cy="333375"/>
          </a:xfrm>
          <a:prstGeom prst="rect">
            <a:avLst/>
          </a:prstGeom>
          <a:solidFill>
            <a:schemeClr val="bg1">
              <a:alpha val="0"/>
            </a:schemeClr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ja-JP" sz="16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Report items</a:t>
            </a:r>
            <a:r>
              <a:rPr kumimoji="1" lang="en-US" altLang="ja-JP" sz="18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31" name="Rectangle 59"/>
          <p:cNvSpPr>
            <a:spLocks noChangeArrowheads="1"/>
          </p:cNvSpPr>
          <p:nvPr/>
        </p:nvSpPr>
        <p:spPr bwMode="auto">
          <a:xfrm>
            <a:off x="9939130" y="102153"/>
            <a:ext cx="609600" cy="38100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vi-VN" sz="1200" dirty="0">
                <a:solidFill>
                  <a:srgbClr val="FFFFFF"/>
                </a:solidFill>
              </a:rPr>
              <a:t>Page 4</a:t>
            </a:r>
          </a:p>
        </p:txBody>
      </p:sp>
      <p:sp>
        <p:nvSpPr>
          <p:cNvPr id="32" name="AutoShape 6"/>
          <p:cNvSpPr>
            <a:spLocks noChangeArrowheads="1"/>
          </p:cNvSpPr>
          <p:nvPr/>
        </p:nvSpPr>
        <p:spPr bwMode="auto">
          <a:xfrm>
            <a:off x="3773660" y="609600"/>
            <a:ext cx="2634673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Developer:  Develop team [ISG]</a:t>
            </a:r>
          </a:p>
        </p:txBody>
      </p:sp>
      <p:sp>
        <p:nvSpPr>
          <p:cNvPr id="33" name="AutoShape 6"/>
          <p:cNvSpPr>
            <a:spLocks noChangeArrowheads="1"/>
          </p:cNvSpPr>
          <p:nvPr/>
        </p:nvSpPr>
        <p:spPr bwMode="auto">
          <a:xfrm>
            <a:off x="6427305" y="609600"/>
            <a:ext cx="1540153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Date: 01/Aug/2015</a:t>
            </a:r>
          </a:p>
        </p:txBody>
      </p:sp>
      <p:sp>
        <p:nvSpPr>
          <p:cNvPr id="34" name="AutoShape 6"/>
          <p:cNvSpPr>
            <a:spLocks noChangeArrowheads="1"/>
          </p:cNvSpPr>
          <p:nvPr/>
        </p:nvSpPr>
        <p:spPr bwMode="auto">
          <a:xfrm>
            <a:off x="7988653" y="609600"/>
            <a:ext cx="960185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 err="1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Expn</a:t>
            </a: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: N/A</a:t>
            </a:r>
          </a:p>
        </p:txBody>
      </p:sp>
      <p:sp>
        <p:nvSpPr>
          <p:cNvPr id="35" name="AutoShape 6"/>
          <p:cNvSpPr>
            <a:spLocks noChangeArrowheads="1"/>
          </p:cNvSpPr>
          <p:nvPr/>
        </p:nvSpPr>
        <p:spPr bwMode="auto">
          <a:xfrm>
            <a:off x="1518589" y="609600"/>
            <a:ext cx="2238303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P.I.C: ISG</a:t>
            </a:r>
          </a:p>
        </p:txBody>
      </p:sp>
      <p:sp>
        <p:nvSpPr>
          <p:cNvPr id="36" name="AutoShape 6"/>
          <p:cNvSpPr>
            <a:spLocks noChangeArrowheads="1"/>
          </p:cNvSpPr>
          <p:nvPr/>
        </p:nvSpPr>
        <p:spPr bwMode="auto">
          <a:xfrm>
            <a:off x="8970912" y="609601"/>
            <a:ext cx="1697088" cy="27338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kumimoji="1"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480 $/year</a:t>
            </a:r>
          </a:p>
        </p:txBody>
      </p:sp>
      <p:pic>
        <p:nvPicPr>
          <p:cNvPr id="39" name="Picture 3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432" y="4753453"/>
            <a:ext cx="587711" cy="74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872" y="4487225"/>
            <a:ext cx="592756" cy="6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右矢印 13"/>
          <p:cNvSpPr/>
          <p:nvPr/>
        </p:nvSpPr>
        <p:spPr>
          <a:xfrm>
            <a:off x="4230170" y="4459907"/>
            <a:ext cx="770831" cy="504056"/>
          </a:xfrm>
          <a:prstGeom prst="rightArrow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dirty="0">
                <a:solidFill>
                  <a:schemeClr val="tx1"/>
                </a:solidFill>
              </a:rPr>
              <a:t>Result</a:t>
            </a: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47" name="Picture 4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927" y="4337992"/>
            <a:ext cx="587711" cy="74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33"/>
          <p:cNvSpPr txBox="1">
            <a:spLocks noChangeArrowheads="1"/>
          </p:cNvSpPr>
          <p:nvPr/>
        </p:nvSpPr>
        <p:spPr bwMode="auto">
          <a:xfrm>
            <a:off x="5028311" y="4973509"/>
            <a:ext cx="13332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ja-JP" sz="1400" b="1" dirty="0">
                <a:latin typeface="Arial" charset="0"/>
                <a:cs typeface="Arial" charset="0"/>
              </a:rPr>
              <a:t>Server</a:t>
            </a:r>
          </a:p>
        </p:txBody>
      </p:sp>
      <p:sp>
        <p:nvSpPr>
          <p:cNvPr id="58" name="角丸四角形 7"/>
          <p:cNvSpPr/>
          <p:nvPr/>
        </p:nvSpPr>
        <p:spPr>
          <a:xfrm>
            <a:off x="1784014" y="4218761"/>
            <a:ext cx="4311987" cy="1406808"/>
          </a:xfrm>
          <a:prstGeom prst="roundRect">
            <a:avLst>
              <a:gd name="adj" fmla="val 8130"/>
            </a:avLst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endParaRPr lang="en-US" b="1" dirty="0">
              <a:solidFill>
                <a:srgbClr val="0000FF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2598018" y="3163501"/>
            <a:ext cx="921212" cy="284218"/>
            <a:chOff x="1553871" y="694214"/>
            <a:chExt cx="921212" cy="296691"/>
          </a:xfrm>
        </p:grpSpPr>
        <p:pic>
          <p:nvPicPr>
            <p:cNvPr id="68" name="Picture 80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3871" y="714522"/>
              <a:ext cx="521598" cy="232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図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750" y="704736"/>
              <a:ext cx="220333" cy="286169"/>
            </a:xfrm>
            <a:prstGeom prst="rect">
              <a:avLst/>
            </a:prstGeom>
          </p:spPr>
        </p:pic>
        <p:sp>
          <p:nvSpPr>
            <p:cNvPr id="70" name="二等辺三角形 7172"/>
            <p:cNvSpPr>
              <a:spLocks noChangeArrowheads="1"/>
            </p:cNvSpPr>
            <p:nvPr/>
          </p:nvSpPr>
          <p:spPr bwMode="auto">
            <a:xfrm rot="5400000">
              <a:off x="2066641" y="694482"/>
              <a:ext cx="164830" cy="164294"/>
            </a:xfrm>
            <a:prstGeom prst="triangle">
              <a:avLst>
                <a:gd name="adj" fmla="val 50000"/>
              </a:avLst>
            </a:prstGeom>
            <a:solidFill>
              <a:srgbClr val="FFFF00">
                <a:alpha val="50195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  <a:extLst/>
          </p:spPr>
          <p:txBody>
            <a:bodyPr/>
            <a:lstStyle/>
            <a:p>
              <a:pPr algn="ctr"/>
              <a:endParaRPr lang="en-SG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4" name="Text Box 250"/>
          <p:cNvSpPr txBox="1">
            <a:spLocks noChangeArrowheads="1"/>
          </p:cNvSpPr>
          <p:nvPr/>
        </p:nvSpPr>
        <p:spPr bwMode="auto">
          <a:xfrm>
            <a:off x="3538629" y="3268967"/>
            <a:ext cx="242256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buNone/>
            </a:pPr>
            <a:r>
              <a:rPr kumimoji="1" lang="en-US" altLang="ja-JP" sz="1400" b="1" u="sng" dirty="0">
                <a:solidFill>
                  <a:srgbClr val="FF0000"/>
                </a:solidFill>
                <a:latin typeface="Arial" panose="020B0604020202020204" pitchFamily="34" charset="0"/>
              </a:rPr>
              <a:t>Weight check </a:t>
            </a:r>
            <a:r>
              <a:rPr lang="en-US" altLang="ja-JP" sz="1400" b="1" u="sng" dirty="0">
                <a:solidFill>
                  <a:srgbClr val="FF0000"/>
                </a:solidFill>
                <a:latin typeface="Arial" panose="020B0604020202020204" pitchFamily="34" charset="0"/>
              </a:rPr>
              <a:t>data (.CSV)</a:t>
            </a:r>
            <a:endParaRPr kumimoji="1" lang="en-US" altLang="ja-JP" sz="1400" b="1" u="sng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90" name="Picture 89" descr="C:\Users\5152784\AppData\Local\Microsoft\Windows\Temporary Internet Files\Content.IE5\WXO7ZCLN\MC900441713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75" y="3454934"/>
            <a:ext cx="575981" cy="57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33"/>
          <p:cNvSpPr txBox="1">
            <a:spLocks noChangeArrowheads="1"/>
          </p:cNvSpPr>
          <p:nvPr/>
        </p:nvSpPr>
        <p:spPr bwMode="auto">
          <a:xfrm>
            <a:off x="8190432" y="5393047"/>
            <a:ext cx="13332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ja-JP" sz="1400" b="1" dirty="0">
                <a:latin typeface="Arial" charset="0"/>
                <a:cs typeface="Arial" charset="0"/>
              </a:rPr>
              <a:t>Server</a:t>
            </a:r>
          </a:p>
        </p:txBody>
      </p:sp>
      <p:cxnSp>
        <p:nvCxnSpPr>
          <p:cNvPr id="4" name="Straight Connector 3"/>
          <p:cNvCxnSpPr>
            <a:stCxn id="76" idx="2"/>
            <a:endCxn id="76" idx="2"/>
          </p:cNvCxnSpPr>
          <p:nvPr/>
        </p:nvCxnSpPr>
        <p:spPr>
          <a:xfrm>
            <a:off x="3596982" y="244615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824194" y="1813862"/>
            <a:ext cx="4271807" cy="1899587"/>
            <a:chOff x="300193" y="1813861"/>
            <a:chExt cx="4271807" cy="1899587"/>
          </a:xfrm>
        </p:grpSpPr>
        <p:sp>
          <p:nvSpPr>
            <p:cNvPr id="65" name="AutoShape 764"/>
            <p:cNvSpPr>
              <a:spLocks noChangeArrowheads="1"/>
            </p:cNvSpPr>
            <p:nvPr/>
          </p:nvSpPr>
          <p:spPr bwMode="auto">
            <a:xfrm>
              <a:off x="2413056" y="2196171"/>
              <a:ext cx="1990606" cy="327073"/>
            </a:xfrm>
            <a:prstGeom prst="flowChartMultidocumen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kumimoji="1" lang="en-US" altLang="ja-JP" sz="1050" dirty="0">
                  <a:latin typeface="Arial" panose="020B0604020202020204" pitchFamily="34" charset="0"/>
                  <a:ea typeface="MS Gothic" panose="020B0609070205080204" pitchFamily="49" charset="-128"/>
                </a:rPr>
                <a:t>Result Line 1</a:t>
              </a:r>
            </a:p>
          </p:txBody>
        </p:sp>
        <p:sp>
          <p:nvSpPr>
            <p:cNvPr id="66" name="AutoShape 764"/>
            <p:cNvSpPr>
              <a:spLocks noChangeArrowheads="1"/>
            </p:cNvSpPr>
            <p:nvPr/>
          </p:nvSpPr>
          <p:spPr bwMode="auto">
            <a:xfrm>
              <a:off x="2413056" y="2556845"/>
              <a:ext cx="1990606" cy="327073"/>
            </a:xfrm>
            <a:prstGeom prst="flowChartMultidocumen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kumimoji="1" lang="en-US" altLang="ja-JP" sz="1050" dirty="0">
                  <a:latin typeface="Arial" panose="020B0604020202020204" pitchFamily="34" charset="0"/>
                  <a:ea typeface="MS Gothic" panose="020B0609070205080204" pitchFamily="49" charset="-128"/>
                </a:rPr>
                <a:t>Result Line 2</a:t>
              </a:r>
            </a:p>
          </p:txBody>
        </p:sp>
        <p:sp>
          <p:nvSpPr>
            <p:cNvPr id="67" name="AutoShape 764"/>
            <p:cNvSpPr>
              <a:spLocks noChangeArrowheads="1"/>
            </p:cNvSpPr>
            <p:nvPr/>
          </p:nvSpPr>
          <p:spPr bwMode="auto">
            <a:xfrm>
              <a:off x="2400437" y="2908382"/>
              <a:ext cx="1990606" cy="327073"/>
            </a:xfrm>
            <a:prstGeom prst="flowChartMultidocumen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kumimoji="1" lang="en-US" altLang="ja-JP" sz="1050" dirty="0">
                  <a:latin typeface="Arial" panose="020B0604020202020204" pitchFamily="34" charset="0"/>
                  <a:ea typeface="MS Gothic" panose="020B0609070205080204" pitchFamily="49" charset="-128"/>
                </a:rPr>
                <a:t>Result Line 3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00193" y="1813861"/>
              <a:ext cx="4271807" cy="1899587"/>
              <a:chOff x="300193" y="1813861"/>
              <a:chExt cx="4271807" cy="1899587"/>
            </a:xfrm>
          </p:grpSpPr>
          <p:sp>
            <p:nvSpPr>
              <p:cNvPr id="63" name="角丸四角形 7"/>
              <p:cNvSpPr/>
              <p:nvPr/>
            </p:nvSpPr>
            <p:spPr>
              <a:xfrm>
                <a:off x="300193" y="1813861"/>
                <a:ext cx="4271807" cy="1899587"/>
              </a:xfrm>
              <a:prstGeom prst="roundRect">
                <a:avLst>
                  <a:gd name="adj" fmla="val 8130"/>
                </a:avLst>
              </a:prstGeom>
              <a:noFill/>
              <a:ln>
                <a:solidFill>
                  <a:schemeClr val="accent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SG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350297" y="2174701"/>
                <a:ext cx="2056166" cy="984256"/>
                <a:chOff x="350297" y="2174701"/>
                <a:chExt cx="2056166" cy="984256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350297" y="2174701"/>
                  <a:ext cx="2056166" cy="984256"/>
                  <a:chOff x="323934" y="968729"/>
                  <a:chExt cx="2056166" cy="1049550"/>
                </a:xfrm>
              </p:grpSpPr>
              <p:grpSp>
                <p:nvGrpSpPr>
                  <p:cNvPr id="71" name="Group 70"/>
                  <p:cNvGrpSpPr/>
                  <p:nvPr/>
                </p:nvGrpSpPr>
                <p:grpSpPr>
                  <a:xfrm>
                    <a:off x="323934" y="982411"/>
                    <a:ext cx="830525" cy="996498"/>
                    <a:chOff x="905061" y="1297986"/>
                    <a:chExt cx="899020" cy="996498"/>
                  </a:xfrm>
                </p:grpSpPr>
                <p:sp>
                  <p:nvSpPr>
                    <p:cNvPr id="86" name="Rectangle 85"/>
                    <p:cNvSpPr/>
                    <p:nvPr/>
                  </p:nvSpPr>
                  <p:spPr>
                    <a:xfrm>
                      <a:off x="905062" y="1297986"/>
                      <a:ext cx="899019" cy="25737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 1</a:t>
                      </a:r>
                    </a:p>
                  </p:txBody>
                </p:sp>
                <p:sp>
                  <p:nvSpPr>
                    <p:cNvPr id="87" name="Rectangle 86"/>
                    <p:cNvSpPr/>
                    <p:nvPr/>
                  </p:nvSpPr>
                  <p:spPr>
                    <a:xfrm>
                      <a:off x="905061" y="1655971"/>
                      <a:ext cx="895730" cy="25737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 2</a:t>
                      </a:r>
                    </a:p>
                  </p:txBody>
                </p:sp>
                <p:sp>
                  <p:nvSpPr>
                    <p:cNvPr id="88" name="Rectangle 87"/>
                    <p:cNvSpPr/>
                    <p:nvPr/>
                  </p:nvSpPr>
                  <p:spPr>
                    <a:xfrm>
                      <a:off x="905062" y="2037112"/>
                      <a:ext cx="895549" cy="25737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 3</a:t>
                      </a:r>
                    </a:p>
                  </p:txBody>
                </p:sp>
              </p:grpSp>
              <p:grpSp>
                <p:nvGrpSpPr>
                  <p:cNvPr id="72" name="Group 71"/>
                  <p:cNvGrpSpPr/>
                  <p:nvPr/>
                </p:nvGrpSpPr>
                <p:grpSpPr>
                  <a:xfrm>
                    <a:off x="1266454" y="968729"/>
                    <a:ext cx="1113646" cy="1049550"/>
                    <a:chOff x="337789" y="812061"/>
                    <a:chExt cx="1444625" cy="1600200"/>
                  </a:xfrm>
                </p:grpSpPr>
                <p:sp>
                  <p:nvSpPr>
                    <p:cNvPr id="73" name="Line 7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66514" y="2124924"/>
                      <a:ext cx="215900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" name="Line 76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66514" y="1632799"/>
                      <a:ext cx="215900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5" name="Line 76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66514" y="1056536"/>
                      <a:ext cx="215900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76" name="Picture 768" descr="j042894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61689" y="840636"/>
                      <a:ext cx="576263" cy="41275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7" name="Picture 769" descr="j042894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61689" y="1435949"/>
                      <a:ext cx="576263" cy="41275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8" name="Picture 770" descr="j042894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61689" y="1999511"/>
                      <a:ext cx="576263" cy="41275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9" name="Picture 83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3189" y="812061"/>
                      <a:ext cx="361950" cy="457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000000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80" name="Picture 84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45727" y="1358161"/>
                      <a:ext cx="361950" cy="457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000000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81" name="Picture 84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37789" y="1902674"/>
                      <a:ext cx="361950" cy="457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000000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pic>
                <p:cxnSp>
                  <p:nvCxnSpPr>
                    <p:cNvPr id="82" name="AutoShape 848"/>
                    <p:cNvCxnSpPr>
                      <a:cxnSpLocks noChangeShapeType="1"/>
                      <a:endCxn id="76" idx="1"/>
                    </p:cNvCxnSpPr>
                    <p:nvPr/>
                  </p:nvCxnSpPr>
                  <p:spPr bwMode="auto">
                    <a:xfrm flipV="1">
                      <a:off x="656877" y="1047011"/>
                      <a:ext cx="404812" cy="98425"/>
                    </a:xfrm>
                    <a:prstGeom prst="curvedConnector3">
                      <a:avLst>
                        <a:gd name="adj1" fmla="val 49806"/>
                      </a:avLst>
                    </a:prstGeom>
                    <a:noFill/>
                    <a:ln w="9525">
                      <a:solidFill>
                        <a:srgbClr val="0000FF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83" name="AutoShape 849"/>
                    <p:cNvCxnSpPr>
                      <a:cxnSpLocks noChangeShapeType="1"/>
                    </p:cNvCxnSpPr>
                    <p:nvPr/>
                  </p:nvCxnSpPr>
                  <p:spPr bwMode="auto">
                    <a:xfrm flipV="1">
                      <a:off x="723552" y="1572474"/>
                      <a:ext cx="404812" cy="98425"/>
                    </a:xfrm>
                    <a:prstGeom prst="curvedConnector3">
                      <a:avLst>
                        <a:gd name="adj1" fmla="val 49806"/>
                      </a:avLst>
                    </a:prstGeom>
                    <a:noFill/>
                    <a:ln w="9525">
                      <a:solidFill>
                        <a:srgbClr val="0000FF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84" name="AutoShape 850"/>
                    <p:cNvCxnSpPr>
                      <a:cxnSpLocks noChangeShapeType="1"/>
                    </p:cNvCxnSpPr>
                    <p:nvPr/>
                  </p:nvCxnSpPr>
                  <p:spPr bwMode="auto">
                    <a:xfrm flipV="1">
                      <a:off x="652114" y="2137624"/>
                      <a:ext cx="404813" cy="98425"/>
                    </a:xfrm>
                    <a:prstGeom prst="curvedConnector3">
                      <a:avLst>
                        <a:gd name="adj1" fmla="val 49806"/>
                      </a:avLst>
                    </a:prstGeom>
                    <a:noFill/>
                    <a:ln w="9525">
                      <a:solidFill>
                        <a:srgbClr val="0000FF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</p:grpSp>
            <p:cxnSp>
              <p:nvCxnSpPr>
                <p:cNvPr id="6" name="Straight Connector 5"/>
                <p:cNvCxnSpPr/>
                <p:nvPr/>
              </p:nvCxnSpPr>
              <p:spPr>
                <a:xfrm>
                  <a:off x="2170044" y="2369741"/>
                  <a:ext cx="0" cy="24576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2179067" y="2755594"/>
                  <a:ext cx="0" cy="24576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7" name="Group 116"/>
          <p:cNvGrpSpPr/>
          <p:nvPr/>
        </p:nvGrpSpPr>
        <p:grpSpPr>
          <a:xfrm>
            <a:off x="6609039" y="1853199"/>
            <a:ext cx="3873777" cy="1899587"/>
            <a:chOff x="300193" y="1813861"/>
            <a:chExt cx="4271807" cy="1899587"/>
          </a:xfrm>
        </p:grpSpPr>
        <p:sp>
          <p:nvSpPr>
            <p:cNvPr id="118" name="AutoShape 764"/>
            <p:cNvSpPr>
              <a:spLocks noChangeArrowheads="1"/>
            </p:cNvSpPr>
            <p:nvPr/>
          </p:nvSpPr>
          <p:spPr bwMode="auto">
            <a:xfrm>
              <a:off x="2413056" y="2196171"/>
              <a:ext cx="1990606" cy="327073"/>
            </a:xfrm>
            <a:prstGeom prst="flowChartMultidocumen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kumimoji="1" lang="en-US" altLang="ja-JP" sz="1050" dirty="0">
                  <a:latin typeface="Arial" panose="020B0604020202020204" pitchFamily="34" charset="0"/>
                  <a:ea typeface="MS Gothic" panose="020B0609070205080204" pitchFamily="49" charset="-128"/>
                </a:rPr>
                <a:t>Result Line 1</a:t>
              </a:r>
            </a:p>
          </p:txBody>
        </p:sp>
        <p:sp>
          <p:nvSpPr>
            <p:cNvPr id="119" name="AutoShape 764"/>
            <p:cNvSpPr>
              <a:spLocks noChangeArrowheads="1"/>
            </p:cNvSpPr>
            <p:nvPr/>
          </p:nvSpPr>
          <p:spPr bwMode="auto">
            <a:xfrm>
              <a:off x="2413056" y="2556845"/>
              <a:ext cx="1990606" cy="327073"/>
            </a:xfrm>
            <a:prstGeom prst="flowChartMultidocumen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kumimoji="1" lang="en-US" altLang="ja-JP" sz="1050" dirty="0">
                  <a:latin typeface="Arial" panose="020B0604020202020204" pitchFamily="34" charset="0"/>
                  <a:ea typeface="MS Gothic" panose="020B0609070205080204" pitchFamily="49" charset="-128"/>
                </a:rPr>
                <a:t>Result Line 2</a:t>
              </a:r>
            </a:p>
          </p:txBody>
        </p:sp>
        <p:sp>
          <p:nvSpPr>
            <p:cNvPr id="120" name="AutoShape 764"/>
            <p:cNvSpPr>
              <a:spLocks noChangeArrowheads="1"/>
            </p:cNvSpPr>
            <p:nvPr/>
          </p:nvSpPr>
          <p:spPr bwMode="auto">
            <a:xfrm>
              <a:off x="2400437" y="2908382"/>
              <a:ext cx="1990606" cy="327073"/>
            </a:xfrm>
            <a:prstGeom prst="flowChartMultidocumen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kumimoji="1" lang="en-US" altLang="ja-JP" sz="1050" dirty="0">
                  <a:latin typeface="Arial" panose="020B0604020202020204" pitchFamily="34" charset="0"/>
                  <a:ea typeface="MS Gothic" panose="020B0609070205080204" pitchFamily="49" charset="-128"/>
                </a:rPr>
                <a:t>Result Line 3</a:t>
              </a: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300193" y="1813861"/>
              <a:ext cx="4271807" cy="1899587"/>
              <a:chOff x="300193" y="1813861"/>
              <a:chExt cx="4271807" cy="1899587"/>
            </a:xfrm>
          </p:grpSpPr>
          <p:sp>
            <p:nvSpPr>
              <p:cNvPr id="122" name="角丸四角形 7"/>
              <p:cNvSpPr/>
              <p:nvPr/>
            </p:nvSpPr>
            <p:spPr>
              <a:xfrm>
                <a:off x="300193" y="1813861"/>
                <a:ext cx="4271807" cy="1899587"/>
              </a:xfrm>
              <a:prstGeom prst="roundRect">
                <a:avLst>
                  <a:gd name="adj" fmla="val 8130"/>
                </a:avLst>
              </a:prstGeom>
              <a:noFill/>
              <a:ln>
                <a:solidFill>
                  <a:schemeClr val="accent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SG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50297" y="2174701"/>
                <a:ext cx="2056166" cy="984256"/>
                <a:chOff x="350297" y="2174701"/>
                <a:chExt cx="2056166" cy="984256"/>
              </a:xfrm>
            </p:grpSpPr>
            <p:grpSp>
              <p:nvGrpSpPr>
                <p:cNvPr id="124" name="Group 123"/>
                <p:cNvGrpSpPr/>
                <p:nvPr/>
              </p:nvGrpSpPr>
              <p:grpSpPr>
                <a:xfrm>
                  <a:off x="350297" y="2174701"/>
                  <a:ext cx="2056166" cy="984256"/>
                  <a:chOff x="323934" y="968729"/>
                  <a:chExt cx="2056166" cy="1049550"/>
                </a:xfrm>
              </p:grpSpPr>
              <p:grpSp>
                <p:nvGrpSpPr>
                  <p:cNvPr id="127" name="Group 126"/>
                  <p:cNvGrpSpPr/>
                  <p:nvPr/>
                </p:nvGrpSpPr>
                <p:grpSpPr>
                  <a:xfrm>
                    <a:off x="323934" y="982411"/>
                    <a:ext cx="830525" cy="996498"/>
                    <a:chOff x="905061" y="1297986"/>
                    <a:chExt cx="899020" cy="996498"/>
                  </a:xfrm>
                </p:grpSpPr>
                <p:sp>
                  <p:nvSpPr>
                    <p:cNvPr id="141" name="Rectangle 140"/>
                    <p:cNvSpPr/>
                    <p:nvPr/>
                  </p:nvSpPr>
                  <p:spPr>
                    <a:xfrm>
                      <a:off x="905062" y="1297986"/>
                      <a:ext cx="899019" cy="25737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 1</a:t>
                      </a:r>
                    </a:p>
                  </p:txBody>
                </p:sp>
                <p:sp>
                  <p:nvSpPr>
                    <p:cNvPr id="142" name="Rectangle 141"/>
                    <p:cNvSpPr/>
                    <p:nvPr/>
                  </p:nvSpPr>
                  <p:spPr>
                    <a:xfrm>
                      <a:off x="905061" y="1655971"/>
                      <a:ext cx="895730" cy="25737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 2</a:t>
                      </a:r>
                    </a:p>
                  </p:txBody>
                </p:sp>
                <p:sp>
                  <p:nvSpPr>
                    <p:cNvPr id="143" name="Rectangle 142"/>
                    <p:cNvSpPr/>
                    <p:nvPr/>
                  </p:nvSpPr>
                  <p:spPr>
                    <a:xfrm>
                      <a:off x="905062" y="2037112"/>
                      <a:ext cx="895549" cy="25737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 3</a:t>
                      </a:r>
                    </a:p>
                  </p:txBody>
                </p:sp>
              </p:grpSp>
              <p:grpSp>
                <p:nvGrpSpPr>
                  <p:cNvPr id="128" name="Group 127"/>
                  <p:cNvGrpSpPr/>
                  <p:nvPr/>
                </p:nvGrpSpPr>
                <p:grpSpPr>
                  <a:xfrm>
                    <a:off x="1266454" y="968729"/>
                    <a:ext cx="1113646" cy="1049550"/>
                    <a:chOff x="337789" y="812061"/>
                    <a:chExt cx="1444625" cy="1600200"/>
                  </a:xfrm>
                </p:grpSpPr>
                <p:sp>
                  <p:nvSpPr>
                    <p:cNvPr id="129" name="Line 7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66514" y="2124924"/>
                      <a:ext cx="215900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0" name="Line 76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66514" y="1632799"/>
                      <a:ext cx="215900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1" name="Line 76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66514" y="1056536"/>
                      <a:ext cx="215900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pic>
                  <p:nvPicPr>
                    <p:cNvPr id="132" name="Picture 768" descr="j042894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61689" y="840636"/>
                      <a:ext cx="576263" cy="41275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33" name="Picture 769" descr="j042894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61689" y="1435949"/>
                      <a:ext cx="576263" cy="41275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34" name="Picture 770" descr="j042894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61689" y="1999511"/>
                      <a:ext cx="576263" cy="41275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35" name="Picture 83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3189" y="812061"/>
                      <a:ext cx="361950" cy="457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000000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36" name="Picture 84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45727" y="1358161"/>
                      <a:ext cx="361950" cy="457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000000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137" name="Picture 84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37789" y="1902674"/>
                      <a:ext cx="361950" cy="457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000000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">
                          <a:solidFill>
                            <a:srgbClr val="FFFFFF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pic>
                <p:cxnSp>
                  <p:nvCxnSpPr>
                    <p:cNvPr id="138" name="AutoShape 848"/>
                    <p:cNvCxnSpPr>
                      <a:cxnSpLocks noChangeShapeType="1"/>
                      <a:endCxn id="132" idx="1"/>
                    </p:cNvCxnSpPr>
                    <p:nvPr/>
                  </p:nvCxnSpPr>
                  <p:spPr bwMode="auto">
                    <a:xfrm flipV="1">
                      <a:off x="656877" y="1047011"/>
                      <a:ext cx="404812" cy="98425"/>
                    </a:xfrm>
                    <a:prstGeom prst="curvedConnector3">
                      <a:avLst>
                        <a:gd name="adj1" fmla="val 49806"/>
                      </a:avLst>
                    </a:prstGeom>
                    <a:noFill/>
                    <a:ln w="9525">
                      <a:solidFill>
                        <a:srgbClr val="0000FF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139" name="AutoShape 849"/>
                    <p:cNvCxnSpPr>
                      <a:cxnSpLocks noChangeShapeType="1"/>
                    </p:cNvCxnSpPr>
                    <p:nvPr/>
                  </p:nvCxnSpPr>
                  <p:spPr bwMode="auto">
                    <a:xfrm flipV="1">
                      <a:off x="723552" y="1572474"/>
                      <a:ext cx="404812" cy="98425"/>
                    </a:xfrm>
                    <a:prstGeom prst="curvedConnector3">
                      <a:avLst>
                        <a:gd name="adj1" fmla="val 49806"/>
                      </a:avLst>
                    </a:prstGeom>
                    <a:noFill/>
                    <a:ln w="9525">
                      <a:solidFill>
                        <a:srgbClr val="0000FF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140" name="AutoShape 850"/>
                    <p:cNvCxnSpPr>
                      <a:cxnSpLocks noChangeShapeType="1"/>
                    </p:cNvCxnSpPr>
                    <p:nvPr/>
                  </p:nvCxnSpPr>
                  <p:spPr bwMode="auto">
                    <a:xfrm flipV="1">
                      <a:off x="652114" y="2137624"/>
                      <a:ext cx="404813" cy="98425"/>
                    </a:xfrm>
                    <a:prstGeom prst="curvedConnector3">
                      <a:avLst>
                        <a:gd name="adj1" fmla="val 49806"/>
                      </a:avLst>
                    </a:prstGeom>
                    <a:noFill/>
                    <a:ln w="9525">
                      <a:solidFill>
                        <a:srgbClr val="0000FF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</p:grp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2170044" y="2369741"/>
                  <a:ext cx="0" cy="24576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179067" y="2755594"/>
                  <a:ext cx="0" cy="24576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5" name="Right Arrow 144"/>
          <p:cNvSpPr/>
          <p:nvPr/>
        </p:nvSpPr>
        <p:spPr>
          <a:xfrm rot="5400000">
            <a:off x="7972128" y="2314630"/>
            <a:ext cx="976905" cy="4044467"/>
          </a:xfrm>
          <a:prstGeom prst="rightArrow">
            <a:avLst>
              <a:gd name="adj1" fmla="val 50000"/>
              <a:gd name="adj2" fmla="val 558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buNone/>
              <a:defRPr/>
            </a:pPr>
            <a:r>
              <a:rPr lang="en-US" sz="1400" dirty="0">
                <a:solidFill>
                  <a:schemeClr val="tx1"/>
                </a:solidFill>
              </a:rPr>
              <a:t>Auto synchronize</a:t>
            </a:r>
          </a:p>
          <a:p>
            <a:pPr algn="ctr">
              <a:buNone/>
              <a:defRPr/>
            </a:pPr>
            <a:r>
              <a:rPr lang="en-US" sz="1400" dirty="0">
                <a:solidFill>
                  <a:schemeClr val="tx1"/>
                </a:solidFill>
              </a:rPr>
              <a:t> data daily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912" y="4106166"/>
            <a:ext cx="521112" cy="52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48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524000" y="0"/>
            <a:ext cx="9144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ja-JP" sz="2800">
                <a:solidFill>
                  <a:srgbClr val="FFFF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 </a:t>
            </a:r>
            <a:endParaRPr kumimoji="1" lang="en-US" altLang="ja-JP" sz="2800">
              <a:solidFill>
                <a:srgbClr val="00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436" name="Rectangle 8"/>
          <p:cNvSpPr>
            <a:spLocks noChangeArrowheads="1"/>
          </p:cNvSpPr>
          <p:nvPr/>
        </p:nvSpPr>
        <p:spPr bwMode="auto">
          <a:xfrm>
            <a:off x="1550504" y="1500808"/>
            <a:ext cx="8991600" cy="5246688"/>
          </a:xfrm>
          <a:prstGeom prst="rect">
            <a:avLst/>
          </a:prstGeom>
          <a:noFill/>
          <a:ln w="19050">
            <a:solidFill>
              <a:srgbClr val="000080"/>
            </a:solidFill>
            <a:miter lim="800000"/>
            <a:headEnd/>
            <a:tailEnd/>
          </a:ln>
          <a:effectLst>
            <a:outerShdw dist="63500" dir="3187806" algn="ctr" rotWithShape="0">
              <a:srgbClr val="3333CC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ja-JP" sz="18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ja-JP" altLang="en-US" sz="18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ja-JP" sz="3600">
              <a:solidFill>
                <a:srgbClr val="0000FF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grpSp>
        <p:nvGrpSpPr>
          <p:cNvPr id="18437" name="Group 11"/>
          <p:cNvGrpSpPr>
            <a:grpSpLocks/>
          </p:cNvGrpSpPr>
          <p:nvPr/>
        </p:nvGrpSpPr>
        <p:grpSpPr bwMode="auto">
          <a:xfrm>
            <a:off x="2719389" y="1308652"/>
            <a:ext cx="6753225" cy="412750"/>
            <a:chOff x="1846" y="1046"/>
            <a:chExt cx="3142" cy="260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1846" y="1056"/>
              <a:ext cx="903" cy="2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dist="107763" dir="189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ja-JP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ＭＳ Ｐゴシック" panose="020B0600070205080204" pitchFamily="34" charset="-128"/>
                </a:rPr>
                <a:t>◆Before</a:t>
              </a:r>
              <a:endParaRPr kumimoji="1" lang="en-US" altLang="ja-JP" sz="2000">
                <a:solidFill>
                  <a:srgbClr val="FFFFFF"/>
                </a:solidFill>
                <a:latin typeface="ＭＳ Ｐゴシック" panose="020B0600070205080204" pitchFamily="34" charset="-128"/>
              </a:endParaRP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4104" y="1046"/>
              <a:ext cx="884" cy="2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189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kumimoji="1" lang="en-US" altLang="ja-JP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ＭＳ Ｐゴシック" panose="020B0600070205080204" pitchFamily="34" charset="-128"/>
                </a:rPr>
                <a:t>After</a:t>
              </a:r>
            </a:p>
          </p:txBody>
        </p:sp>
      </p:grpSp>
      <p:sp>
        <p:nvSpPr>
          <p:cNvPr id="10" name="Line 14"/>
          <p:cNvSpPr>
            <a:spLocks noChangeShapeType="1"/>
          </p:cNvSpPr>
          <p:nvPr/>
        </p:nvSpPr>
        <p:spPr bwMode="auto">
          <a:xfrm>
            <a:off x="6324600" y="1337296"/>
            <a:ext cx="0" cy="5410200"/>
          </a:xfrm>
          <a:prstGeom prst="line">
            <a:avLst/>
          </a:prstGeom>
          <a:noFill/>
          <a:ln w="25400" cmpd="dbl">
            <a:solidFill>
              <a:srgbClr val="000099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vi-VN">
              <a:solidFill>
                <a:prstClr val="black"/>
              </a:solidFill>
              <a:latin typeface="Arial"/>
            </a:endParaRPr>
          </a:p>
        </p:txBody>
      </p:sp>
      <p:sp>
        <p:nvSpPr>
          <p:cNvPr id="2060" name="Rectangle 2059"/>
          <p:cNvSpPr/>
          <p:nvPr/>
        </p:nvSpPr>
        <p:spPr>
          <a:xfrm>
            <a:off x="1700696" y="5764697"/>
            <a:ext cx="4547704" cy="899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Tx/>
              <a:buAutoNum type="arabicPeriod"/>
            </a:pPr>
            <a:r>
              <a:rPr lang="en-US" altLang="en-US" sz="1400" dirty="0">
                <a:solidFill>
                  <a:srgbClr val="000000"/>
                </a:solidFill>
                <a:latin typeface="+mj-lt"/>
              </a:rPr>
              <a:t>Takes time for summarize </a:t>
            </a:r>
            <a:r>
              <a:rPr lang="en-US" altLang="en-US" sz="1400" dirty="0">
                <a:solidFill>
                  <a:srgbClr val="000000"/>
                </a:solidFill>
              </a:rPr>
              <a:t>30’/Category </a:t>
            </a:r>
            <a:endParaRPr lang="en-US" altLang="en-US" sz="1400" dirty="0">
              <a:solidFill>
                <a:srgbClr val="000000"/>
              </a:solidFill>
              <a:latin typeface="+mj-lt"/>
            </a:endParaRPr>
          </a:p>
          <a:p>
            <a:pPr marL="0" indent="0">
              <a:buNone/>
            </a:pPr>
            <a:r>
              <a:rPr lang="en-US" altLang="en-US" sz="1400" dirty="0">
                <a:solidFill>
                  <a:srgbClr val="000000"/>
                </a:solidFill>
                <a:latin typeface="+mj-lt"/>
              </a:rPr>
              <a:t>There are 6 categories</a:t>
            </a:r>
          </a:p>
        </p:txBody>
      </p:sp>
      <p:sp>
        <p:nvSpPr>
          <p:cNvPr id="92" name="Rectangle 91"/>
          <p:cNvSpPr/>
          <p:nvPr/>
        </p:nvSpPr>
        <p:spPr>
          <a:xfrm>
            <a:off x="6438349" y="5764697"/>
            <a:ext cx="4044467" cy="892149"/>
          </a:xfrm>
          <a:prstGeom prst="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Font typeface="Wingdings" panose="05000000000000000000" pitchFamily="2" charset="2"/>
              <a:buAutoNum type="arabicPeriod"/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Visualization , accuracy and necessary .</a:t>
            </a:r>
          </a:p>
          <a:p>
            <a:pPr marL="342900" indent="-342900">
              <a:spcBef>
                <a:spcPct val="0"/>
              </a:spcBef>
              <a:buFont typeface="Wingdings" panose="05000000000000000000" pitchFamily="2" charset="2"/>
              <a:buAutoNum type="arabicPeriod"/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Just takes 10 seconds/Cat 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Saving  ~:  71.6 hours/month</a:t>
            </a:r>
          </a:p>
        </p:txBody>
      </p:sp>
      <p:sp>
        <p:nvSpPr>
          <p:cNvPr id="41" name="Rectangle 257"/>
          <p:cNvSpPr>
            <a:spLocks noChangeArrowheads="1"/>
          </p:cNvSpPr>
          <p:nvPr/>
        </p:nvSpPr>
        <p:spPr bwMode="auto">
          <a:xfrm>
            <a:off x="1752600" y="123826"/>
            <a:ext cx="1447800" cy="333375"/>
          </a:xfrm>
          <a:prstGeom prst="rect">
            <a:avLst/>
          </a:prstGeom>
          <a:solidFill>
            <a:srgbClr val="FFFFFF">
              <a:alpha val="0"/>
            </a:srgbClr>
          </a:solidFill>
          <a:ln w="38100" algn="ctr">
            <a:solidFill>
              <a:srgbClr val="FFFFFF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kumimoji="1" lang="en-US" altLang="ja-JP" sz="1600" kern="0" dirty="0">
                <a:solidFill>
                  <a:srgbClr val="FFFFFF"/>
                </a:solidFill>
                <a:latin typeface="Arial" charset="0"/>
                <a:cs typeface="Arial" charset="0"/>
              </a:rPr>
              <a:t>Report items</a:t>
            </a:r>
            <a:r>
              <a:rPr kumimoji="1" lang="en-US" altLang="ja-JP" kern="0" dirty="0">
                <a:solidFill>
                  <a:srgbClr val="FFFFFF"/>
                </a:solidFill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1540565" y="923418"/>
            <a:ext cx="9127435" cy="344803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ja-JP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ja-JP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ja-JP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Auto get production result to show monthly production progress visualization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ja-JP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ja-JP" alt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ja-JP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1524000" y="28288"/>
            <a:ext cx="9144000" cy="5847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en-US" altLang="ja-JP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      Production Progress Visualization</a:t>
            </a:r>
            <a:endParaRPr kumimoji="1" lang="ja-JP" altLang="en-US" dirty="0">
              <a:solidFill>
                <a:srgbClr val="FFFF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" name="Rectangle 257"/>
          <p:cNvSpPr>
            <a:spLocks noChangeArrowheads="1"/>
          </p:cNvSpPr>
          <p:nvPr/>
        </p:nvSpPr>
        <p:spPr bwMode="auto">
          <a:xfrm>
            <a:off x="1752600" y="76201"/>
            <a:ext cx="1447800" cy="333375"/>
          </a:xfrm>
          <a:prstGeom prst="rect">
            <a:avLst/>
          </a:prstGeom>
          <a:solidFill>
            <a:schemeClr val="bg1">
              <a:alpha val="0"/>
            </a:schemeClr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ja-JP" sz="1600">
                <a:solidFill>
                  <a:srgbClr val="FFFFFF"/>
                </a:solidFill>
                <a:ea typeface="ＭＳ Ｐゴシック" panose="020B0600070205080204" pitchFamily="34" charset="-128"/>
              </a:rPr>
              <a:t>Report items</a:t>
            </a:r>
            <a:r>
              <a:rPr kumimoji="1" lang="en-US" altLang="ja-JP" sz="1800">
                <a:solidFill>
                  <a:srgbClr val="FFFFFF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31" name="Rectangle 59"/>
          <p:cNvSpPr>
            <a:spLocks noChangeArrowheads="1"/>
          </p:cNvSpPr>
          <p:nvPr/>
        </p:nvSpPr>
        <p:spPr bwMode="auto">
          <a:xfrm>
            <a:off x="9769476" y="76200"/>
            <a:ext cx="669925" cy="38100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vi-VN" sz="1200" dirty="0">
                <a:solidFill>
                  <a:srgbClr val="FFFFFF"/>
                </a:solidFill>
              </a:rPr>
              <a:t>Page 6</a:t>
            </a:r>
          </a:p>
        </p:txBody>
      </p:sp>
      <p:sp>
        <p:nvSpPr>
          <p:cNvPr id="32" name="AutoShape 6"/>
          <p:cNvSpPr>
            <a:spLocks noChangeArrowheads="1"/>
          </p:cNvSpPr>
          <p:nvPr/>
        </p:nvSpPr>
        <p:spPr bwMode="auto">
          <a:xfrm>
            <a:off x="3773660" y="609600"/>
            <a:ext cx="2634673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Developer:  Develop team [ISG]</a:t>
            </a:r>
          </a:p>
        </p:txBody>
      </p:sp>
      <p:sp>
        <p:nvSpPr>
          <p:cNvPr id="33" name="AutoShape 6"/>
          <p:cNvSpPr>
            <a:spLocks noChangeArrowheads="1"/>
          </p:cNvSpPr>
          <p:nvPr/>
        </p:nvSpPr>
        <p:spPr bwMode="auto">
          <a:xfrm>
            <a:off x="6427305" y="609600"/>
            <a:ext cx="1540153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Date: Dec/2015</a:t>
            </a:r>
          </a:p>
        </p:txBody>
      </p:sp>
      <p:sp>
        <p:nvSpPr>
          <p:cNvPr id="34" name="AutoShape 6"/>
          <p:cNvSpPr>
            <a:spLocks noChangeArrowheads="1"/>
          </p:cNvSpPr>
          <p:nvPr/>
        </p:nvSpPr>
        <p:spPr bwMode="auto">
          <a:xfrm>
            <a:off x="7988653" y="609600"/>
            <a:ext cx="960185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 err="1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Expn</a:t>
            </a: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: N/A</a:t>
            </a:r>
          </a:p>
        </p:txBody>
      </p:sp>
      <p:sp>
        <p:nvSpPr>
          <p:cNvPr id="35" name="AutoShape 6"/>
          <p:cNvSpPr>
            <a:spLocks noChangeArrowheads="1"/>
          </p:cNvSpPr>
          <p:nvPr/>
        </p:nvSpPr>
        <p:spPr bwMode="auto">
          <a:xfrm>
            <a:off x="1518589" y="609600"/>
            <a:ext cx="2238303" cy="27432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kumimoji="1" lang="en-US" altLang="ja-JP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P.I.C: ISG</a:t>
            </a:r>
          </a:p>
        </p:txBody>
      </p:sp>
      <p:sp>
        <p:nvSpPr>
          <p:cNvPr id="36" name="AutoShape 6"/>
          <p:cNvSpPr>
            <a:spLocks noChangeArrowheads="1"/>
          </p:cNvSpPr>
          <p:nvPr/>
        </p:nvSpPr>
        <p:spPr bwMode="auto">
          <a:xfrm>
            <a:off x="8970912" y="609601"/>
            <a:ext cx="1697088" cy="27338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kumimoji="1"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  <a:sym typeface="Wingdings" pitchFamily="2" charset="2"/>
              </a:rPr>
              <a:t>71.6 hours/month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/>
          <a:srcRect r="49334" b="9364"/>
          <a:stretch/>
        </p:blipFill>
        <p:spPr>
          <a:xfrm>
            <a:off x="1864255" y="2853334"/>
            <a:ext cx="4114839" cy="2766512"/>
          </a:xfrm>
          <a:prstGeom prst="rect">
            <a:avLst/>
          </a:prstGeom>
        </p:spPr>
      </p:pic>
      <p:sp>
        <p:nvSpPr>
          <p:cNvPr id="44" name="Flowchart: Multidocument 43"/>
          <p:cNvSpPr/>
          <p:nvPr/>
        </p:nvSpPr>
        <p:spPr>
          <a:xfrm>
            <a:off x="3508742" y="1746416"/>
            <a:ext cx="1802389" cy="760573"/>
          </a:xfrm>
          <a:prstGeom prst="flowChartMultidocumen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dirty="0"/>
              <a:t>Form </a:t>
            </a:r>
          </a:p>
        </p:txBody>
      </p:sp>
      <p:sp>
        <p:nvSpPr>
          <p:cNvPr id="46" name="Rectangular Callout 45"/>
          <p:cNvSpPr/>
          <p:nvPr/>
        </p:nvSpPr>
        <p:spPr>
          <a:xfrm>
            <a:off x="1676834" y="1803050"/>
            <a:ext cx="1430624" cy="711200"/>
          </a:xfrm>
          <a:prstGeom prst="wedgeRectCallout">
            <a:avLst>
              <a:gd name="adj1" fmla="val 160469"/>
              <a:gd name="adj2" fmla="val -24458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r>
              <a:rPr lang="en-US" sz="1200" dirty="0">
                <a:solidFill>
                  <a:srgbClr val="FF3300"/>
                </a:solidFill>
              </a:rPr>
              <a:t>Input Plan &amp; production result by manual</a:t>
            </a:r>
          </a:p>
        </p:txBody>
      </p:sp>
      <p:sp>
        <p:nvSpPr>
          <p:cNvPr id="51" name="下矢印 1"/>
          <p:cNvSpPr/>
          <p:nvPr/>
        </p:nvSpPr>
        <p:spPr>
          <a:xfrm>
            <a:off x="2521933" y="2394296"/>
            <a:ext cx="3744416" cy="792189"/>
          </a:xfrm>
          <a:prstGeom prst="downArrow">
            <a:avLst>
              <a:gd name="adj1" fmla="val 50000"/>
              <a:gd name="adj2" fmla="val 63889"/>
            </a:avLst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SG" dirty="0"/>
              <a:t>send email daily </a:t>
            </a:r>
          </a:p>
        </p:txBody>
      </p:sp>
      <p:sp>
        <p:nvSpPr>
          <p:cNvPr id="95" name="角丸四角形 7"/>
          <p:cNvSpPr/>
          <p:nvPr/>
        </p:nvSpPr>
        <p:spPr>
          <a:xfrm>
            <a:off x="6362921" y="1763818"/>
            <a:ext cx="4133146" cy="1422666"/>
          </a:xfrm>
          <a:prstGeom prst="roundRect">
            <a:avLst>
              <a:gd name="adj" fmla="val 8130"/>
            </a:avLst>
          </a:prstGeom>
          <a:noFill/>
          <a:ln>
            <a:solidFill>
              <a:srgbClr val="0000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7668489" y="1934576"/>
            <a:ext cx="2618511" cy="1225868"/>
            <a:chOff x="5351346" y="1795832"/>
            <a:chExt cx="3675676" cy="1429568"/>
          </a:xfrm>
        </p:grpSpPr>
        <p:grpSp>
          <p:nvGrpSpPr>
            <p:cNvPr id="97" name="Group 96"/>
            <p:cNvGrpSpPr/>
            <p:nvPr/>
          </p:nvGrpSpPr>
          <p:grpSpPr>
            <a:xfrm>
              <a:off x="5351346" y="1795832"/>
              <a:ext cx="3083168" cy="1429568"/>
              <a:chOff x="468563" y="1626667"/>
              <a:chExt cx="2654889" cy="1953008"/>
            </a:xfrm>
          </p:grpSpPr>
          <p:sp>
            <p:nvSpPr>
              <p:cNvPr id="101" name="Line 834"/>
              <p:cNvSpPr>
                <a:spLocks noChangeShapeType="1"/>
              </p:cNvSpPr>
              <p:nvPr/>
            </p:nvSpPr>
            <p:spPr bwMode="auto">
              <a:xfrm>
                <a:off x="1430588" y="2642667"/>
                <a:ext cx="0" cy="32702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833"/>
              <p:cNvSpPr>
                <a:spLocks noChangeShapeType="1"/>
              </p:cNvSpPr>
              <p:nvPr/>
            </p:nvSpPr>
            <p:spPr bwMode="auto">
              <a:xfrm>
                <a:off x="1430588" y="2071167"/>
                <a:ext cx="0" cy="32702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Text Box 250"/>
              <p:cNvSpPr txBox="1">
                <a:spLocks noChangeArrowheads="1"/>
              </p:cNvSpPr>
              <p:nvPr/>
            </p:nvSpPr>
            <p:spPr bwMode="auto">
              <a:xfrm>
                <a:off x="476500" y="3089336"/>
                <a:ext cx="1867675" cy="4903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buNone/>
                </a:pPr>
                <a:r>
                  <a:rPr kumimoji="1" lang="en-US" altLang="ja-JP" sz="1400" b="1" u="sng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Weight PCs</a:t>
                </a:r>
              </a:p>
            </p:txBody>
          </p:sp>
          <p:sp>
            <p:nvSpPr>
              <p:cNvPr id="104" name="Line 750"/>
              <p:cNvSpPr>
                <a:spLocks noChangeShapeType="1"/>
              </p:cNvSpPr>
              <p:nvPr/>
            </p:nvSpPr>
            <p:spPr bwMode="auto">
              <a:xfrm>
                <a:off x="1786473" y="1665488"/>
                <a:ext cx="0" cy="165735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utoShape 756"/>
              <p:cNvSpPr>
                <a:spLocks noChangeArrowheads="1"/>
              </p:cNvSpPr>
              <p:nvPr/>
            </p:nvSpPr>
            <p:spPr bwMode="auto">
              <a:xfrm>
                <a:off x="1815592" y="2865709"/>
                <a:ext cx="1285888" cy="347717"/>
              </a:xfrm>
              <a:prstGeom prst="flowChartMultidocument">
                <a:avLst/>
              </a:prstGeom>
              <a:solidFill>
                <a:srgbClr val="33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None/>
                </a:pPr>
                <a:r>
                  <a:rPr kumimoji="1" lang="en-US" altLang="ja-JP" sz="1200" dirty="0"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Actual result</a:t>
                </a:r>
              </a:p>
            </p:txBody>
          </p:sp>
          <p:sp>
            <p:nvSpPr>
              <p:cNvPr id="106" name="AutoShape 763"/>
              <p:cNvSpPr>
                <a:spLocks noChangeArrowheads="1"/>
              </p:cNvSpPr>
              <p:nvPr/>
            </p:nvSpPr>
            <p:spPr bwMode="auto">
              <a:xfrm>
                <a:off x="1815592" y="2302150"/>
                <a:ext cx="1285888" cy="347717"/>
              </a:xfrm>
              <a:prstGeom prst="flowChartMultidocument">
                <a:avLst/>
              </a:prstGeom>
              <a:solidFill>
                <a:srgbClr val="33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None/>
                </a:pPr>
                <a:r>
                  <a:rPr kumimoji="1" lang="en-US" altLang="ja-JP" sz="1200" dirty="0"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Actual result</a:t>
                </a:r>
              </a:p>
            </p:txBody>
          </p:sp>
          <p:sp>
            <p:nvSpPr>
              <p:cNvPr id="107" name="AutoShape 764"/>
              <p:cNvSpPr>
                <a:spLocks noChangeArrowheads="1"/>
              </p:cNvSpPr>
              <p:nvPr/>
            </p:nvSpPr>
            <p:spPr bwMode="auto">
              <a:xfrm>
                <a:off x="1837570" y="1738327"/>
                <a:ext cx="1285882" cy="347717"/>
              </a:xfrm>
              <a:prstGeom prst="flowChartMultidocument">
                <a:avLst/>
              </a:prstGeom>
              <a:solidFill>
                <a:srgbClr val="33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None/>
                </a:pPr>
                <a:r>
                  <a:rPr kumimoji="1" lang="en-US" altLang="ja-JP" sz="1050" dirty="0">
                    <a:latin typeface="Arial" panose="020B0604020202020204" pitchFamily="34" charset="0"/>
                    <a:ea typeface="MS Gothic" panose="020B0609070205080204" pitchFamily="49" charset="-128"/>
                  </a:rPr>
                  <a:t>Actual result</a:t>
                </a:r>
              </a:p>
            </p:txBody>
          </p:sp>
          <p:sp>
            <p:nvSpPr>
              <p:cNvPr id="108" name="Line 765"/>
              <p:cNvSpPr>
                <a:spLocks noChangeShapeType="1"/>
              </p:cNvSpPr>
              <p:nvPr/>
            </p:nvSpPr>
            <p:spPr bwMode="auto">
              <a:xfrm>
                <a:off x="1540428" y="2939531"/>
                <a:ext cx="2159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766"/>
              <p:cNvSpPr>
                <a:spLocks noChangeShapeType="1"/>
              </p:cNvSpPr>
              <p:nvPr/>
            </p:nvSpPr>
            <p:spPr bwMode="auto">
              <a:xfrm>
                <a:off x="1540428" y="2447405"/>
                <a:ext cx="2159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Line 767"/>
              <p:cNvSpPr>
                <a:spLocks noChangeShapeType="1"/>
              </p:cNvSpPr>
              <p:nvPr/>
            </p:nvSpPr>
            <p:spPr bwMode="auto">
              <a:xfrm>
                <a:off x="1540428" y="1871142"/>
                <a:ext cx="2159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11" name="Picture 768" descr="j042894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7890" y="1655242"/>
                <a:ext cx="576263" cy="412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769" descr="j042894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7890" y="2250555"/>
                <a:ext cx="576263" cy="412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Picture 770" descr="j042894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7890" y="2814117"/>
                <a:ext cx="576263" cy="412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6" name="Picture 83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963" y="1626667"/>
                <a:ext cx="3619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91240B29-F687-4F45-9708-019B960494DF}">
                  <a14:hiddenLine xmlns:a14="http://schemas.microsoft.com/office/drawing/2010/main" w="1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17" name="Picture 84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501" y="2172767"/>
                <a:ext cx="3619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91240B29-F687-4F45-9708-019B960494DF}">
                  <a14:hiddenLine xmlns:a14="http://schemas.microsoft.com/office/drawing/2010/main" w="1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18" name="Picture 84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563" y="2717280"/>
                <a:ext cx="3619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91240B29-F687-4F45-9708-019B960494DF}">
                  <a14:hiddenLine xmlns:a14="http://schemas.microsoft.com/office/drawing/2010/main" w="1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119" name="Line 846"/>
              <p:cNvSpPr>
                <a:spLocks noChangeShapeType="1"/>
              </p:cNvSpPr>
              <p:nvPr/>
            </p:nvSpPr>
            <p:spPr bwMode="auto">
              <a:xfrm>
                <a:off x="646363" y="1988617"/>
                <a:ext cx="0" cy="32702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847"/>
              <p:cNvSpPr>
                <a:spLocks noChangeShapeType="1"/>
              </p:cNvSpPr>
              <p:nvPr/>
            </p:nvSpPr>
            <p:spPr bwMode="auto">
              <a:xfrm>
                <a:off x="657476" y="2531542"/>
                <a:ext cx="0" cy="32702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121" name="AutoShape 848"/>
              <p:cNvCxnSpPr>
                <a:cxnSpLocks noChangeShapeType="1"/>
              </p:cNvCxnSpPr>
              <p:nvPr/>
            </p:nvCxnSpPr>
            <p:spPr bwMode="auto">
              <a:xfrm flipV="1">
                <a:off x="693536" y="1861617"/>
                <a:ext cx="404812" cy="98426"/>
              </a:xfrm>
              <a:prstGeom prst="curvedConnector3">
                <a:avLst>
                  <a:gd name="adj1" fmla="val 49806"/>
                </a:avLst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2" name="AutoShape 849"/>
              <p:cNvCxnSpPr>
                <a:cxnSpLocks noChangeShapeType="1"/>
              </p:cNvCxnSpPr>
              <p:nvPr/>
            </p:nvCxnSpPr>
            <p:spPr bwMode="auto">
              <a:xfrm flipV="1">
                <a:off x="760209" y="2387080"/>
                <a:ext cx="404812" cy="98426"/>
              </a:xfrm>
              <a:prstGeom prst="curvedConnector3">
                <a:avLst>
                  <a:gd name="adj1" fmla="val 49806"/>
                </a:avLst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3" name="AutoShape 850"/>
              <p:cNvCxnSpPr>
                <a:cxnSpLocks noChangeShapeType="1"/>
              </p:cNvCxnSpPr>
              <p:nvPr/>
            </p:nvCxnSpPr>
            <p:spPr bwMode="auto">
              <a:xfrm flipV="1">
                <a:off x="688771" y="2952230"/>
                <a:ext cx="404813" cy="98426"/>
              </a:xfrm>
              <a:prstGeom prst="curvedConnector3">
                <a:avLst>
                  <a:gd name="adj1" fmla="val 49806"/>
                </a:avLst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00" name="Line 836"/>
            <p:cNvSpPr>
              <a:spLocks noChangeShapeType="1"/>
            </p:cNvSpPr>
            <p:nvPr/>
          </p:nvSpPr>
          <p:spPr bwMode="auto">
            <a:xfrm>
              <a:off x="6891864" y="1811941"/>
              <a:ext cx="21351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853" y="3564942"/>
            <a:ext cx="4099963" cy="2082347"/>
          </a:xfrm>
          <a:prstGeom prst="rect">
            <a:avLst/>
          </a:prstGeom>
        </p:spPr>
      </p:pic>
      <p:sp>
        <p:nvSpPr>
          <p:cNvPr id="70" name="Down Arrow 69"/>
          <p:cNvSpPr/>
          <p:nvPr/>
        </p:nvSpPr>
        <p:spPr>
          <a:xfrm>
            <a:off x="7816695" y="3171406"/>
            <a:ext cx="981380" cy="501313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24" name="円柱 252"/>
          <p:cNvSpPr/>
          <p:nvPr/>
        </p:nvSpPr>
        <p:spPr>
          <a:xfrm>
            <a:off x="6402669" y="2345155"/>
            <a:ext cx="637113" cy="57545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SAP</a:t>
            </a:r>
            <a:endParaRPr lang="en-SG" sz="110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AutoShape 41"/>
          <p:cNvSpPr>
            <a:spLocks noChangeArrowheads="1"/>
          </p:cNvSpPr>
          <p:nvPr/>
        </p:nvSpPr>
        <p:spPr bwMode="auto">
          <a:xfrm>
            <a:off x="9753600" y="2057401"/>
            <a:ext cx="702378" cy="722693"/>
          </a:xfrm>
          <a:prstGeom prst="flowChartMagneticDisk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chemeClr val="accent2"/>
                </a:solidFill>
              </a:rPr>
              <a:t>Weight</a:t>
            </a:r>
          </a:p>
        </p:txBody>
      </p:sp>
      <p:sp>
        <p:nvSpPr>
          <p:cNvPr id="127" name="TextBox 33"/>
          <p:cNvSpPr txBox="1">
            <a:spLocks noChangeArrowheads="1"/>
          </p:cNvSpPr>
          <p:nvPr/>
        </p:nvSpPr>
        <p:spPr bwMode="auto">
          <a:xfrm>
            <a:off x="6417723" y="1757651"/>
            <a:ext cx="6319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ja-JP" sz="140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Input </a:t>
            </a:r>
          </a:p>
          <a:p>
            <a:pPr>
              <a:buNone/>
            </a:pPr>
            <a:r>
              <a:rPr lang="en-US" altLang="ja-JP" sz="140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1" name="Plus 10"/>
          <p:cNvSpPr/>
          <p:nvPr/>
        </p:nvSpPr>
        <p:spPr>
          <a:xfrm>
            <a:off x="7048472" y="2044254"/>
            <a:ext cx="580546" cy="58862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00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1417</Words>
  <Application>Microsoft Office PowerPoint</Application>
  <PresentationFormat>Widescreen</PresentationFormat>
  <Paragraphs>330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HGP創英角ｺﾞｼｯｸUB</vt:lpstr>
      <vt:lpstr>맑은 고딕</vt:lpstr>
      <vt:lpstr>MS Gothic</vt:lpstr>
      <vt:lpstr>ＭＳ Ｐゴシック</vt:lpstr>
      <vt:lpstr>ＭＳ Ｐゴシック</vt:lpstr>
      <vt:lpstr>宋体</vt:lpstr>
      <vt:lpstr>游ゴシック</vt:lpstr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THI_Dao</dc:creator>
  <cp:lastModifiedBy>Minh Nguyen Nhu</cp:lastModifiedBy>
  <cp:revision>19</cp:revision>
  <dcterms:created xsi:type="dcterms:W3CDTF">2022-11-17T02:01:39Z</dcterms:created>
  <dcterms:modified xsi:type="dcterms:W3CDTF">2024-08-02T09:48:48Z</dcterms:modified>
</cp:coreProperties>
</file>